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5" r:id="rId1"/>
    <p:sldMasterId id="2147484074" r:id="rId2"/>
    <p:sldMasterId id="2147484114" r:id="rId3"/>
  </p:sldMasterIdLst>
  <p:notesMasterIdLst>
    <p:notesMasterId r:id="rId11"/>
  </p:notesMasterIdLst>
  <p:handoutMasterIdLst>
    <p:handoutMasterId r:id="rId12"/>
  </p:handoutMasterIdLst>
  <p:sldIdLst>
    <p:sldId id="1218" r:id="rId4"/>
    <p:sldId id="1219" r:id="rId5"/>
    <p:sldId id="1221" r:id="rId6"/>
    <p:sldId id="1222" r:id="rId7"/>
    <p:sldId id="1224" r:id="rId8"/>
    <p:sldId id="1225" r:id="rId9"/>
    <p:sldId id="1226" r:id="rId10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053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107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16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212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26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320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199373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6425" algn="l" defTabSz="914107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86D6AA-A8B7-429A-9702-347F8E6414C1}">
          <p14:sldIdLst>
            <p14:sldId id="1218"/>
            <p14:sldId id="1219"/>
            <p14:sldId id="1221"/>
            <p14:sldId id="1222"/>
            <p14:sldId id="1224"/>
            <p14:sldId id="1225"/>
            <p14:sldId id="12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rasova_NS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C0"/>
    <a:srgbClr val="C00000"/>
    <a:srgbClr val="49ACFE"/>
    <a:srgbClr val="2111F7"/>
    <a:srgbClr val="0C5B9D"/>
    <a:srgbClr val="FF412D"/>
    <a:srgbClr val="00682F"/>
    <a:srgbClr val="960000"/>
    <a:srgbClr val="F4C6BA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87456" autoAdjust="0"/>
  </p:normalViewPr>
  <p:slideViewPr>
    <p:cSldViewPr>
      <p:cViewPr varScale="1">
        <p:scale>
          <a:sx n="115" d="100"/>
          <a:sy n="115" d="100"/>
        </p:scale>
        <p:origin x="82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2034" y="-102"/>
      </p:cViewPr>
      <p:guideLst>
        <p:guide orient="horz" pos="2142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2%20&#1082;&#1074;&#1072;&#1088;&#1090;&#1072;&#1083;%202023\&#1072;&#1082;&#1090;&#1091;&#1072;&#1083;&#1100;&#1085;&#1099;&#1081;%202%20&#1082;&#1074;&#1072;&#1088;&#1090;%20!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2%20&#1082;&#1074;&#1072;&#1088;&#1090;&#1072;&#1083;%202023\&#1072;&#1082;&#1090;&#1091;&#1072;&#1083;&#1100;&#1085;&#1099;&#1081;%202%20&#1082;&#1074;&#1072;&#1088;&#1090;%20!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2%20&#1082;&#1074;&#1072;&#1088;&#1090;&#1072;&#1083;%202023\&#1072;&#1082;&#1090;&#1091;&#1072;&#1083;&#1100;&#1085;&#1099;&#1081;%202%20&#1082;&#1074;&#1072;&#1088;&#1090;%20!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2%20&#1082;&#1074;&#1072;&#1088;&#1090;&#1072;&#1083;%202023\&#1072;&#1082;&#1090;&#1091;&#1072;&#1083;&#1100;&#1085;&#1099;&#1081;%202%20&#1082;&#1074;&#1072;&#1088;&#1090;%20!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ivak_OA\Desktop\&#1053;&#1086;&#1074;&#1072;&#1103;%20&#1087;&#1072;&#1087;&#1082;&#1072;\&#1054;&#1090;&#1095;&#1077;&#1090;&#1099;\&#1050;&#1074;&#1072;&#1088;&#1090;&#1072;&#1083;&#1100;&#1085;&#1099;&#1077;\2%20&#1082;&#1074;&#1072;&#1088;&#1090;&#1072;&#1083;%202023\&#1072;&#1082;&#1090;&#1091;&#1072;&#1083;&#1100;&#1085;&#1099;&#1081;%202%20&#1082;&#1074;&#1072;&#1088;&#1090;%20!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54175172547875"/>
          <c:y val="3.9988639479766525E-2"/>
          <c:w val="0.83470105509964865"/>
          <c:h val="0.81074168797955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'1'!$A$7:$B$7</c:f>
              <c:strCache>
                <c:ptCount val="2"/>
                <c:pt idx="0">
                  <c:v>Количество обращений</c:v>
                </c:pt>
                <c:pt idx="1">
                  <c:v>2022 г.</c:v>
                </c:pt>
              </c:strCache>
            </c:strRef>
          </c:tx>
          <c:spPr>
            <a:solidFill>
              <a:srgbClr val="0C5B9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'1'!$C$6:$N$6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'1'!$C$7:$N$7</c:f>
              <c:numCache>
                <c:formatCode>General</c:formatCode>
                <c:ptCount val="12"/>
                <c:pt idx="0">
                  <c:v>4509</c:v>
                </c:pt>
                <c:pt idx="1">
                  <c:v>4366</c:v>
                </c:pt>
                <c:pt idx="2">
                  <c:v>5360</c:v>
                </c:pt>
                <c:pt idx="3">
                  <c:v>5991</c:v>
                </c:pt>
                <c:pt idx="4">
                  <c:v>6583</c:v>
                </c:pt>
                <c:pt idx="5">
                  <c:v>6672</c:v>
                </c:pt>
                <c:pt idx="6">
                  <c:v>5293</c:v>
                </c:pt>
                <c:pt idx="7">
                  <c:v>4805</c:v>
                </c:pt>
                <c:pt idx="8">
                  <c:v>4180</c:v>
                </c:pt>
                <c:pt idx="9">
                  <c:v>4038</c:v>
                </c:pt>
                <c:pt idx="10">
                  <c:v>3214</c:v>
                </c:pt>
                <c:pt idx="11">
                  <c:v>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B7-415F-B283-920E7CA743E7}"/>
            </c:ext>
          </c:extLst>
        </c:ser>
        <c:ser>
          <c:idx val="0"/>
          <c:order val="1"/>
          <c:tx>
            <c:strRef>
              <c:f>'1'!$A$8:$B$8</c:f>
              <c:strCache>
                <c:ptCount val="2"/>
                <c:pt idx="0">
                  <c:v>Количество обращений</c:v>
                </c:pt>
                <c:pt idx="1">
                  <c:v>2023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'1'!$C$6:$N$6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'1'!$C$8:$N$8</c:f>
              <c:numCache>
                <c:formatCode>General</c:formatCode>
                <c:ptCount val="12"/>
                <c:pt idx="0">
                  <c:v>2487</c:v>
                </c:pt>
                <c:pt idx="1">
                  <c:v>2573</c:v>
                </c:pt>
                <c:pt idx="2">
                  <c:v>3389</c:v>
                </c:pt>
                <c:pt idx="3">
                  <c:v>2960</c:v>
                </c:pt>
                <c:pt idx="4">
                  <c:v>3434</c:v>
                </c:pt>
                <c:pt idx="5">
                  <c:v>4531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B7-415F-B283-920E7CA74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01587968"/>
        <c:axId val="101589760"/>
      </c:barChart>
      <c:catAx>
        <c:axId val="1015879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1589760"/>
        <c:crosses val="autoZero"/>
        <c:auto val="1"/>
        <c:lblAlgn val="ctr"/>
        <c:lblOffset val="100"/>
        <c:noMultiLvlLbl val="0"/>
      </c:catAx>
      <c:valAx>
        <c:axId val="101589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Количество обращений</a:t>
                </a:r>
              </a:p>
            </c:rich>
          </c:tx>
          <c:layout>
            <c:manualLayout>
              <c:xMode val="edge"/>
              <c:yMode val="edge"/>
              <c:x val="5.173873757583581E-2"/>
              <c:y val="0.297299762932859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/>
            </a:pPr>
            <a:endParaRPr lang="ru-RU"/>
          </a:p>
        </c:txPr>
        <c:crossAx val="101587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spPr>
    <a:ln>
      <a:solidFill>
        <a:schemeClr val="tx2"/>
      </a:solidFill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86202315261774"/>
          <c:y val="0.13086517677937318"/>
          <c:w val="0.75599124518961847"/>
          <c:h val="0.793121509072131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'Для диаграмм'!$B$6:$B$14</c:f>
              <c:strCache>
                <c:ptCount val="9"/>
                <c:pt idx="0">
                  <c:v>Жалоба</c:v>
                </c:pt>
                <c:pt idx="1">
                  <c:v>Консультации</c:v>
                </c:pt>
                <c:pt idx="2">
                  <c:v>Заявка на оказание услуг</c:v>
                </c:pt>
                <c:pt idx="3">
                  <c:v>Приём документов/выдача документов</c:v>
                </c:pt>
                <c:pt idx="4">
                  <c:v>Сообщение информации</c:v>
                </c:pt>
                <c:pt idx="5">
                  <c:v>Прием платежей</c:v>
                </c:pt>
                <c:pt idx="6">
                  <c:v>Отзыв потребителя</c:v>
                </c:pt>
                <c:pt idx="7">
                  <c:v>Предложение потребителя</c:v>
                </c:pt>
                <c:pt idx="8">
                  <c:v>Прочие (в т.ч. уведомления)</c:v>
                </c:pt>
              </c:strCache>
            </c:strRef>
          </c:cat>
          <c:val>
            <c:numRef>
              <c:f>'Для диаграмм'!$F$6:$F$14</c:f>
              <c:numCache>
                <c:formatCode>0.00</c:formatCode>
                <c:ptCount val="9"/>
                <c:pt idx="0">
                  <c:v>0.29290617848970252</c:v>
                </c:pt>
                <c:pt idx="1">
                  <c:v>83.963386727688786</c:v>
                </c:pt>
                <c:pt idx="2">
                  <c:v>13.537757437070939</c:v>
                </c:pt>
                <c:pt idx="3">
                  <c:v>1.6842105263157894</c:v>
                </c:pt>
                <c:pt idx="4">
                  <c:v>2.7459954233409613E-2</c:v>
                </c:pt>
                <c:pt idx="5">
                  <c:v>0</c:v>
                </c:pt>
                <c:pt idx="6">
                  <c:v>2.7459954233409613E-2</c:v>
                </c:pt>
                <c:pt idx="7">
                  <c:v>0.23798627002288328</c:v>
                </c:pt>
                <c:pt idx="8">
                  <c:v>0.2288329519450801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F0-4A14-89AF-C09A640E2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05545728"/>
        <c:axId val="105547264"/>
      </c:barChart>
      <c:catAx>
        <c:axId val="105545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5547264"/>
        <c:crosses val="autoZero"/>
        <c:auto val="1"/>
        <c:lblAlgn val="ctr"/>
        <c:lblOffset val="100"/>
        <c:noMultiLvlLbl val="0"/>
      </c:catAx>
      <c:valAx>
        <c:axId val="105547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1600" dirty="0">
                    <a:latin typeface="+mn-lt"/>
                  </a:rPr>
                  <a:t>Удельный вес категории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7058913403541096"/>
              <c:y val="6.5674657339159755E-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554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278367531472637E-2"/>
          <c:y val="8.937687548234198E-2"/>
          <c:w val="0.87206062552364705"/>
          <c:h val="0.732121715956381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('2'!$F$5,'2'!$J$5,'2'!$N$5,'2'!$R$5)</c:f>
              <c:numCache>
                <c:formatCode>General</c:formatCode>
                <c:ptCount val="4"/>
                <c:pt idx="0">
                  <c:v>13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FA-46BB-B8A6-75FE337F2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3398400"/>
        <c:axId val="103400192"/>
      </c:barChart>
      <c:catAx>
        <c:axId val="103398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3400192"/>
        <c:crosses val="autoZero"/>
        <c:auto val="1"/>
        <c:lblAlgn val="ctr"/>
        <c:lblOffset val="100"/>
        <c:noMultiLvlLbl val="0"/>
      </c:catAx>
      <c:valAx>
        <c:axId val="1034001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398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9594698482557"/>
          <c:y val="0.14700572038125889"/>
          <c:w val="0.83923138918248685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('2'!$F$7,'2'!$J$7,'2'!$N$7,'2'!$R$7)</c:f>
              <c:numCache>
                <c:formatCode>General</c:formatCode>
                <c:ptCount val="4"/>
                <c:pt idx="0">
                  <c:v>2606</c:v>
                </c:pt>
                <c:pt idx="1">
                  <c:v>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5-476E-A6B5-4D1F2D85B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3409760290141"/>
          <c:y val="0.14700572038125889"/>
          <c:w val="0.80279312063253983"/>
          <c:h val="0.696433013549059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('2'!$F$4,'2'!$J$4,'2'!$N$4,'2'!$R$4)</c:f>
              <c:strCache>
                <c:ptCount val="4"/>
                <c:pt idx="0">
                  <c:v>1 кв.</c:v>
                </c:pt>
                <c:pt idx="1">
                  <c:v>2 кв.</c:v>
                </c:pt>
                <c:pt idx="2">
                  <c:v>3 кв.</c:v>
                </c:pt>
                <c:pt idx="3">
                  <c:v>4 кв.</c:v>
                </c:pt>
              </c:strCache>
            </c:strRef>
          </c:cat>
          <c:val>
            <c:numRef>
              <c:f>('2'!$F$6,'2'!$J$6,'2'!$N$6,'2'!$R$6)</c:f>
              <c:numCache>
                <c:formatCode>General</c:formatCode>
                <c:ptCount val="4"/>
                <c:pt idx="0">
                  <c:v>5641</c:v>
                </c:pt>
                <c:pt idx="1">
                  <c:v>9173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7-479E-8677-86145D5FC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3494400"/>
        <c:axId val="103495936"/>
      </c:barChart>
      <c:catAx>
        <c:axId val="103494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endParaRPr lang="ru-RU"/>
          </a:p>
        </c:txPr>
        <c:crossAx val="103495936"/>
        <c:crosses val="autoZero"/>
        <c:auto val="1"/>
        <c:lblAlgn val="ctr"/>
        <c:lblOffset val="100"/>
        <c:noMultiLvlLbl val="0"/>
      </c:catAx>
      <c:valAx>
        <c:axId val="10349593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03494400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370030630081629"/>
          <c:y val="0.18751053653996347"/>
          <c:w val="0.51628675743434316"/>
          <c:h val="0.81248946346003648"/>
        </c:manualLayout>
      </c:layout>
      <c:pieChart>
        <c:varyColors val="1"/>
        <c:ser>
          <c:idx val="0"/>
          <c:order val="0"/>
          <c:spPr>
            <a:solidFill>
              <a:srgbClr val="0070C0"/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40000" dist="23000" dir="2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66CCC0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E25-4C65-AC71-9424794F165E}"/>
              </c:ext>
            </c:extLst>
          </c:dPt>
          <c:dPt>
            <c:idx val="1"/>
            <c:bubble3D val="0"/>
            <c:spPr>
              <a:solidFill>
                <a:srgbClr val="F2A7A1"/>
              </a:solidFill>
              <a:ln>
                <a:noFill/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E25-4C65-AC71-9424794F165E}"/>
              </c:ext>
            </c:extLst>
          </c:dPt>
          <c:dPt>
            <c:idx val="2"/>
            <c:bubble3D val="0"/>
            <c:spPr>
              <a:solidFill>
                <a:srgbClr val="D7603A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E25-4C65-AC71-9424794F165E}"/>
              </c:ext>
            </c:extLst>
          </c:dPt>
          <c:dPt>
            <c:idx val="3"/>
            <c:bubble3D val="0"/>
            <c:spPr>
              <a:solidFill>
                <a:srgbClr val="41A1F0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40000" dist="23000" dir="2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E25-4C65-AC71-9424794F165E}"/>
              </c:ext>
            </c:extLst>
          </c:dPt>
          <c:dLbls>
            <c:dLbl>
              <c:idx val="0"/>
              <c:layout>
                <c:manualLayout>
                  <c:x val="0.13310799168152115"/>
                  <c:y val="-6.0300694444444462E-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25-4C65-AC71-9424794F165E}"/>
                </c:ext>
              </c:extLst>
            </c:dLbl>
            <c:dLbl>
              <c:idx val="1"/>
              <c:layout>
                <c:manualLayout>
                  <c:x val="0.18271420709508085"/>
                  <c:y val="-2.35494586614173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latin typeface="PF Din Text Cond Pro Light" panose="02000000000000000000" pitchFamily="2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33561933790535"/>
                      <c:h val="0.226912729658792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E25-4C65-AC71-9424794F165E}"/>
                </c:ext>
              </c:extLst>
            </c:dLbl>
            <c:dLbl>
              <c:idx val="2"/>
              <c:layout>
                <c:manualLayout>
                  <c:x val="-9.2339423648247196E-2"/>
                  <c:y val="0.15819687499999999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E25-4C65-AC71-9424794F165E}"/>
                </c:ext>
              </c:extLst>
            </c:dLbl>
            <c:dLbl>
              <c:idx val="3"/>
              <c:layout>
                <c:manualLayout>
                  <c:x val="-8.9585858585858616E-2"/>
                  <c:y val="-8.02652777777777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>
                      <a:latin typeface="PF Din Text Cond Pro Light" panose="02000000000000000000" pitchFamily="2" charset="0"/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57694592988711"/>
                      <c:h val="0.145520833333333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E25-4C65-AC71-9424794F165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25-4C65-AC71-9424794F1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'Для диаграмм'!$B$20:$B$24</c:f>
              <c:strCache>
                <c:ptCount val="5"/>
                <c:pt idx="0">
                  <c:v>Очные обращения</c:v>
                </c:pt>
                <c:pt idx="1">
                  <c:v>Заочные обращения через call-центр, в т.ч.</c:v>
                </c:pt>
                <c:pt idx="2">
                  <c:v>Обращения через канцелярию</c:v>
                </c:pt>
                <c:pt idx="3">
                  <c:v>Интерактивные обращения, в т.ч.</c:v>
                </c:pt>
                <c:pt idx="4">
                  <c:v>Прочие (в т.ч. книга жалоб и предложений)</c:v>
                </c:pt>
              </c:strCache>
            </c:strRef>
          </c:cat>
          <c:val>
            <c:numRef>
              <c:f>'Для диаграмм'!$F$20:$F$24</c:f>
              <c:numCache>
                <c:formatCode>0.0%</c:formatCode>
                <c:ptCount val="5"/>
                <c:pt idx="0">
                  <c:v>0.13501144164759726</c:v>
                </c:pt>
                <c:pt idx="1">
                  <c:v>0.76860411899313497</c:v>
                </c:pt>
                <c:pt idx="2">
                  <c:v>2.59954233409611E-2</c:v>
                </c:pt>
                <c:pt idx="3">
                  <c:v>7.0114416475972538E-2</c:v>
                </c:pt>
                <c:pt idx="4">
                  <c:v>2.7459954233409613E-4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E25-4C65-AC71-9424794F1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latin typeface="PF Din Text Cond Pro Light" panose="02000000000000000000" pitchFamily="2" charset="0"/>
              </a:rPr>
              <a:t>Удельный вес в общем количестве обращений, %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'Для диаграмм'!$D$30</c:f>
              <c:strCache>
                <c:ptCount val="1"/>
                <c:pt idx="0">
                  <c:v>Удельный вес в общем количестве обращений, %</c:v>
                </c:pt>
              </c:strCache>
            </c:strRef>
          </c:tx>
          <c:spPr>
            <a:solidFill>
              <a:srgbClr val="66CCC0"/>
            </a:solidFill>
            <a:ln>
              <a:solidFill>
                <a:srgbClr val="66CCC0"/>
              </a:solidFill>
            </a:ln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'Для диаграмм'!$B$31:$B$40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диаграмм'!$F$31:$F$40</c:f>
              <c:numCache>
                <c:formatCode>0.0%</c:formatCode>
                <c:ptCount val="10"/>
                <c:pt idx="0">
                  <c:v>0.40723112128146455</c:v>
                </c:pt>
                <c:pt idx="1">
                  <c:v>1.9588100686498855E-2</c:v>
                </c:pt>
                <c:pt idx="2">
                  <c:v>0.17629290617848969</c:v>
                </c:pt>
                <c:pt idx="3">
                  <c:v>2.4622425629290619E-2</c:v>
                </c:pt>
                <c:pt idx="4">
                  <c:v>0.19075514874141877</c:v>
                </c:pt>
                <c:pt idx="5">
                  <c:v>3.0389016018306635E-2</c:v>
                </c:pt>
                <c:pt idx="6">
                  <c:v>9.7848970251716252E-2</c:v>
                </c:pt>
                <c:pt idx="7">
                  <c:v>1.4279176201372997E-2</c:v>
                </c:pt>
                <c:pt idx="8">
                  <c:v>9.1533180778032036E-5</c:v>
                </c:pt>
                <c:pt idx="9">
                  <c:v>3.8901601830663615E-2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D-4315-835B-52D3AF547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7203320"/>
        <c:axId val="467202992"/>
      </c:barChart>
      <c:catAx>
        <c:axId val="467203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7202992"/>
        <c:crosses val="autoZero"/>
        <c:auto val="1"/>
        <c:lblAlgn val="ctr"/>
        <c:lblOffset val="100"/>
        <c:noMultiLvlLbl val="0"/>
      </c:catAx>
      <c:valAx>
        <c:axId val="46720299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46720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295615929545629"/>
          <c:y val="0.10259785184057355"/>
          <c:w val="0.61780104712043094"/>
          <c:h val="0.8811050831581487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PF Din Text Cond Pro Light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'Для диаграмм'!$B$58:$B$67</c:f>
              <c:strCache>
                <c:ptCount val="10"/>
                <c:pt idx="0">
                  <c:v>Технологическое присоединение</c:v>
                </c:pt>
                <c:pt idx="1">
                  <c:v>Передача электрической энергии</c:v>
                </c:pt>
                <c:pt idx="2">
                  <c:v>Отключение электрической энергии</c:v>
                </c:pt>
                <c:pt idx="3">
                  <c:v>Техническое обслуживание электросетевых объектов</c:v>
                </c:pt>
                <c:pt idx="4">
                  <c:v>Коммерческий учет электроэнергии</c:v>
                </c:pt>
                <c:pt idx="5">
                  <c:v>Дополнительные услуги</c:v>
                </c:pt>
                <c:pt idx="6">
                  <c:v>Качество обслуживания</c:v>
                </c:pt>
                <c:pt idx="7">
                  <c:v>Контактная информация</c:v>
                </c:pt>
                <c:pt idx="8">
                  <c:v>Энергосбытовая деятельность</c:v>
                </c:pt>
                <c:pt idx="9">
                  <c:v>Прочее</c:v>
                </c:pt>
              </c:strCache>
            </c:strRef>
          </c:cat>
          <c:val>
            <c:numRef>
              <c:f>'Для диаграмм'!$D$58:$D$67</c:f>
              <c:numCache>
                <c:formatCode>0.0%</c:formatCode>
                <c:ptCount val="10"/>
                <c:pt idx="0">
                  <c:v>0.5</c:v>
                </c:pt>
                <c:pt idx="1">
                  <c:v>6.25E-2</c:v>
                </c:pt>
                <c:pt idx="2">
                  <c:v>9.375E-2</c:v>
                </c:pt>
                <c:pt idx="3">
                  <c:v>0.1875</c:v>
                </c:pt>
                <c:pt idx="4">
                  <c:v>0.125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3.125E-2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0-4E2D-8C80-B2E565222C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105329408"/>
        <c:axId val="105330944"/>
      </c:barChart>
      <c:catAx>
        <c:axId val="10532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 algn="r">
              <a:defRPr sz="1200" b="0" i="0" u="none" strike="noStrike" baseline="0">
                <a:solidFill>
                  <a:srgbClr val="000000"/>
                </a:solidFill>
                <a:latin typeface="PF Din Text Cond Pro Light" panose="02000000000000000000" pitchFamily="2" charset="0"/>
                <a:ea typeface="Calibri"/>
                <a:cs typeface="Calibri"/>
              </a:defRPr>
            </a:pPr>
            <a:endParaRPr lang="ru-RU"/>
          </a:p>
        </c:txPr>
        <c:crossAx val="105330944"/>
        <c:crossesAt val="0"/>
        <c:auto val="1"/>
        <c:lblAlgn val="r"/>
        <c:lblOffset val="100"/>
        <c:noMultiLvlLbl val="0"/>
      </c:catAx>
      <c:valAx>
        <c:axId val="10533094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+mn-lt"/>
                    <a:ea typeface="Calibri"/>
                    <a:cs typeface="Calibri"/>
                  </a:defRPr>
                </a:pPr>
                <a:r>
                  <a:rPr lang="ru-RU" sz="1600" dirty="0">
                    <a:latin typeface="+mn-lt"/>
                  </a:rPr>
                  <a:t>Удельный вес тематик жалоб в общем количестве обращений, %</a:t>
                </a:r>
              </a:p>
            </c:rich>
          </c:tx>
          <c:layout>
            <c:manualLayout>
              <c:xMode val="edge"/>
              <c:yMode val="edge"/>
              <c:x val="0.16048726351693368"/>
              <c:y val="0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532940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9DAD67-DA0A-41E8-92FD-462214F0101C}" type="datetimeFigureOut">
              <a:rPr lang="ru-RU"/>
              <a:pPr>
                <a:defRPr/>
              </a:pPr>
              <a:t>19.10.2023</a:t>
            </a:fld>
            <a:endParaRPr lang="ru-RU" dirty="0"/>
          </a:p>
        </p:txBody>
      </p:sp>
      <p:sp>
        <p:nvSpPr>
          <p:cNvPr id="603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3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35A449-D099-4F8F-9758-CCBF850DB4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34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763" y="8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11175"/>
            <a:ext cx="4532312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435" y="3228856"/>
            <a:ext cx="7941784" cy="305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763" y="6456589"/>
            <a:ext cx="4300518" cy="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06" tIns="46454" rIns="92906" bIns="46454" numCol="1" anchor="b" anchorCtr="0" compatLnSpc="1">
            <a:prstTxWarp prst="textNoShape">
              <a:avLst/>
            </a:prstTxWarp>
          </a:bodyPr>
          <a:lstStyle>
            <a:lvl1pPr algn="r" defTabSz="929172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55562D-74E2-4EF1-BA21-C18D48684D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750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6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3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2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E50DF-F166-465A-94AB-54661EEE87D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6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BD4B4-9715-46B7-BCD9-E1E7052F82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9900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033937" y="2862768"/>
            <a:ext cx="7569101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4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4033938" y="4595856"/>
            <a:ext cx="7569104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787576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21940" y="497686"/>
            <a:ext cx="1657427" cy="521490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7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2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3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5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42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4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5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6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7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8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4034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  <p15:guide id="2" orient="horz" pos="2174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22965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2115819" y="976313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14254" y="981180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1561990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1566857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214766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215253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2115819" y="2733344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>
          <a:xfrm>
            <a:off x="1014254" y="2738211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115819" y="3319021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54" y="3323888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2115819" y="3904698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14254" y="3909565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115819" y="4490377"/>
            <a:ext cx="9479516" cy="446197"/>
          </a:xfrm>
        </p:spPr>
        <p:txBody>
          <a:bodyPr anchor="ctr"/>
          <a:lstStyle>
            <a:lvl1pPr>
              <a:defRPr baseline="0"/>
            </a:lvl1pPr>
          </a:lstStyle>
          <a:p>
            <a:pPr lvl="0"/>
            <a:r>
              <a:rPr lang="ru-RU" dirty="0"/>
              <a:t>НАЗВАНИЕ РАЗДЕЛА</a:t>
            </a:r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>
          <a:xfrm>
            <a:off x="1014254" y="4495244"/>
            <a:ext cx="383357" cy="436463"/>
          </a:xfrm>
        </p:spPr>
        <p:txBody>
          <a:bodyPr lIns="0" rIns="0" anchor="ctr"/>
          <a:lstStyle>
            <a:lvl1pPr>
              <a:defRPr sz="32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/>
              <a:t>№</a:t>
            </a:r>
            <a:endParaRPr lang="ru-RU" dirty="0"/>
          </a:p>
        </p:txBody>
      </p:sp>
      <p:sp>
        <p:nvSpPr>
          <p:cNvPr id="30" name="Объект 15"/>
          <p:cNvSpPr txBox="1">
            <a:spLocks/>
          </p:cNvSpPr>
          <p:nvPr userDrawn="1"/>
        </p:nvSpPr>
        <p:spPr>
          <a:xfrm>
            <a:off x="-2040904" y="980551"/>
            <a:ext cx="1920220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3" algn="l" defTabSz="914400" rtl="0" eaLnBrk="1" latinLnBrk="0" hangingPunct="1">
              <a:spcBef>
                <a:spcPts val="600"/>
              </a:spcBef>
              <a:buClr>
                <a:srgbClr val="4F81BD"/>
              </a:buClr>
              <a:buSzPct val="105000"/>
              <a:buFont typeface="Arial" panose="020B0604020202020204" pitchFamily="34" charset="0"/>
              <a:buChar char="•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C5B9D"/>
              </a:buClr>
            </a:pP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</a:t>
            </a:r>
            <a:b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>без подразделов </a:t>
            </a:r>
            <a: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b="1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рекомендуется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использования </a:t>
            </a:r>
            <a: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  <a:t/>
            </a:r>
            <a:br>
              <a:rPr lang="en-US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в презентации </a:t>
            </a:r>
            <a:b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</a:b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для показа на экране.</a:t>
            </a:r>
          </a:p>
          <a:p>
            <a:pPr>
              <a:buClr>
                <a:srgbClr val="0C5B9D"/>
              </a:buClr>
            </a:pPr>
            <a:r>
              <a:rPr lang="ru-RU" dirty="0">
                <a:solidFill>
                  <a:srgbClr val="3C3C3C">
                    <a:lumMod val="60000"/>
                    <a:lumOff val="40000"/>
                  </a:srgb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4588585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09517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4775483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800201" y="976313"/>
            <a:ext cx="1800201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hangingPunct="1">
              <a:spcBef>
                <a:spcPts val="600"/>
              </a:spcBef>
            </a:pP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Макет настроен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любого содержимого в двух колонках, однако рекомендуется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не использовать его </a:t>
            </a:r>
            <a:b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</a:br>
            <a:r>
              <a:rPr lang="ru-RU" sz="1400" kern="1200" dirty="0">
                <a:solidFill>
                  <a:srgbClr val="A5A5A5"/>
                </a:solidFill>
                <a:latin typeface="PF Din Text Cond Pro Light"/>
                <a:ea typeface="+mn-ea"/>
                <a:cs typeface="+mn-cs"/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107887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79">
          <p15:clr>
            <a:srgbClr val="FBAE40"/>
          </p15:clr>
        </p15:guide>
        <p15:guide id="2" pos="4007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1615440"/>
            <a:ext cx="522224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599440" y="1615440"/>
            <a:ext cx="52120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3460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000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380480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45559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, объект,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6391275" y="976313"/>
            <a:ext cx="5211763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>
          <a:xfrm>
            <a:off x="613997" y="976313"/>
            <a:ext cx="522224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>
          <a:xfrm>
            <a:off x="6391275" y="1616075"/>
            <a:ext cx="5211763" cy="4767263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396269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61">
          <p15:clr>
            <a:srgbClr val="FBAE40"/>
          </p15:clr>
        </p15:guide>
        <p15:guide id="2" pos="4019">
          <p15:clr>
            <a:srgbClr val="FBAE40"/>
          </p15:clr>
        </p15:guide>
        <p15:guide id="3" orient="horz" pos="954">
          <p15:clr>
            <a:srgbClr val="FBAE40"/>
          </p15:clr>
        </p15:guide>
        <p15:guide id="4" orient="horz" pos="1018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>
          <a:xfrm>
            <a:off x="6383338" y="1616076"/>
            <a:ext cx="5215482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>
          <a:xfrm>
            <a:off x="605473" y="1616076"/>
            <a:ext cx="5203190" cy="4759324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599440" y="990321"/>
            <a:ext cx="1100327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46835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1018">
          <p15:clr>
            <a:srgbClr val="FBAE40"/>
          </p15:clr>
        </p15:guide>
        <p15:guide id="4" orient="horz" pos="9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6DFE3-DC45-4997-B28F-A26D390010A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77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980728"/>
            <a:ext cx="5203190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>
          <a:xfrm>
            <a:off x="6380480" y="3928716"/>
            <a:ext cx="522224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>
          <a:xfrm>
            <a:off x="605474" y="1624014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>
          <a:xfrm>
            <a:off x="6380480" y="4561841"/>
            <a:ext cx="5222558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>
          <a:xfrm>
            <a:off x="605474" y="4561840"/>
            <a:ext cx="5203189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28423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947">
          <p15:clr>
            <a:srgbClr val="FBAE40"/>
          </p15:clr>
        </p15:guide>
        <p15:guide id="4" orient="horz" pos="1018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70">
          <p15:clr>
            <a:srgbClr val="FBAE40"/>
          </p15:clr>
        </p15:guide>
        <p15:guide id="7" orient="horz" pos="2803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5473" y="3928715"/>
            <a:ext cx="5203190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6380480" y="990320"/>
            <a:ext cx="522224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76048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615440"/>
            <a:ext cx="32832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66749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018">
          <p15:clr>
            <a:srgbClr val="FBAE40"/>
          </p15:clr>
        </p15:guide>
        <p15:guide id="6" orient="horz" pos="947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>
          <a:xfrm>
            <a:off x="8315888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1323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>
          <a:xfrm>
            <a:off x="445971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9712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294008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58">
          <p15:clr>
            <a:srgbClr val="FBAE40"/>
          </p15:clr>
        </p15:guide>
        <p15:guide id="2" pos="2803">
          <p15:clr>
            <a:srgbClr val="FBAE40"/>
          </p15:clr>
        </p15:guide>
        <p15:guide id="3" pos="5229">
          <p15:clr>
            <a:srgbClr val="FBAE40"/>
          </p15:clr>
        </p15:guide>
        <p15:guide id="4" pos="4890">
          <p15:clr>
            <a:srgbClr val="FBAE40"/>
          </p15:clr>
        </p15:guide>
        <p15:guide id="5" orient="horz" pos="947">
          <p15:clr>
            <a:srgbClr val="FBAE40"/>
          </p15:clr>
        </p15:guide>
        <p15:guide id="6" orient="horz" pos="2478">
          <p15:clr>
            <a:srgbClr val="FBAE40"/>
          </p15:clr>
        </p15:guide>
        <p15:guide id="7" orient="horz" pos="2157">
          <p15:clr>
            <a:srgbClr val="FBAE40"/>
          </p15:clr>
        </p15:guide>
        <p15:guide id="8" orient="horz" pos="1018">
          <p15:clr>
            <a:srgbClr val="FBAE40"/>
          </p15:clr>
        </p15:guide>
        <p15:guide id="9" orient="horz" pos="2874">
          <p15:clr>
            <a:srgbClr val="FBAE40"/>
          </p15:clr>
        </p15:guide>
        <p15:guide id="10" orient="horz" pos="2803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вертикальны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>
          <a:xfrm>
            <a:off x="8315888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>
          <a:xfrm>
            <a:off x="61323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>
          <a:xfrm>
            <a:off x="4459712" y="976313"/>
            <a:ext cx="32832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860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6398259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3492664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10235" y="990321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8938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>
          <a:xfrm>
            <a:off x="8315888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>
          <a:xfrm>
            <a:off x="61323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1323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>
          <a:xfrm>
            <a:off x="4459712" y="4562475"/>
            <a:ext cx="32832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9712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52772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483">
          <p15:clr>
            <a:srgbClr val="FBAE40"/>
          </p15:clr>
        </p15:guide>
        <p15:guide id="7" orient="horz" pos="2797">
          <p15:clr>
            <a:srgbClr val="FBAE40"/>
          </p15:clr>
        </p15:guide>
        <p15:guide id="8" orient="horz" pos="2874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600075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4440238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3" name="Рисунок 3"/>
          <p:cNvSpPr>
            <a:spLocks noGrp="1"/>
          </p:cNvSpPr>
          <p:nvPr>
            <p:ph type="pic" sz="quarter" idx="21"/>
          </p:nvPr>
        </p:nvSpPr>
        <p:spPr>
          <a:xfrm>
            <a:off x="8310563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600075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4442961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>
          <a:xfrm>
            <a:off x="8314782" y="5949939"/>
            <a:ext cx="3311525" cy="432048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896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8">
          <p15:clr>
            <a:srgbClr val="FBAE40"/>
          </p15:clr>
        </p15:guide>
        <p15:guide id="2" pos="2464">
          <p15:clr>
            <a:srgbClr val="FBAE40"/>
          </p15:clr>
        </p15:guide>
        <p15:guide id="3" pos="2797">
          <p15:clr>
            <a:srgbClr val="FBAE40"/>
          </p15:clr>
        </p15:guide>
        <p15:guide id="4" pos="4890">
          <p15:clr>
            <a:srgbClr val="FBAE40"/>
          </p15:clr>
        </p15:guide>
        <p15:guide id="5" pos="5235">
          <p15:clr>
            <a:srgbClr val="FBAE40"/>
          </p15:clr>
        </p15:guide>
        <p15:guide id="6" orient="horz" pos="1950">
          <p15:clr>
            <a:srgbClr val="FBAE40"/>
          </p15:clr>
        </p15:guide>
        <p15:guide id="7" orient="horz" pos="2235">
          <p15:clr>
            <a:srgbClr val="FBAE40"/>
          </p15:clr>
        </p15:guide>
        <p15:guide id="8" orient="horz" pos="2404">
          <p15:clr>
            <a:srgbClr val="FBAE40"/>
          </p15:clr>
        </p15:guide>
        <p15:guide id="9" orient="horz" pos="3748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руговые заполнители под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600075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1"/>
          </p:nvPr>
        </p:nvSpPr>
        <p:spPr>
          <a:xfrm>
            <a:off x="4440238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12"/>
          </p:nvPr>
        </p:nvSpPr>
        <p:spPr>
          <a:xfrm>
            <a:off x="8310563" y="976313"/>
            <a:ext cx="2020639" cy="2020639"/>
          </a:xfrm>
          <a:prstGeom prst="ellipse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>
          <a:xfrm>
            <a:off x="600075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>
          <a:xfrm>
            <a:off x="4442961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>
          <a:xfrm>
            <a:off x="8314782" y="3110601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Рисунок 3"/>
          <p:cNvSpPr>
            <a:spLocks noGrp="1"/>
          </p:cNvSpPr>
          <p:nvPr>
            <p:ph type="pic" sz="quarter" idx="19"/>
          </p:nvPr>
        </p:nvSpPr>
        <p:spPr>
          <a:xfrm>
            <a:off x="2520156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</a:p>
        </p:txBody>
      </p:sp>
      <p:sp>
        <p:nvSpPr>
          <p:cNvPr id="32" name="Рисунок 3"/>
          <p:cNvSpPr>
            <a:spLocks noGrp="1"/>
          </p:cNvSpPr>
          <p:nvPr>
            <p:ph type="pic" sz="quarter" idx="20"/>
          </p:nvPr>
        </p:nvSpPr>
        <p:spPr>
          <a:xfrm>
            <a:off x="6375400" y="3815651"/>
            <a:ext cx="2020639" cy="2020639"/>
          </a:xfrm>
          <a:prstGeom prst="ellipse">
            <a:avLst/>
          </a:prstGeom>
        </p:spPr>
        <p:txBody>
          <a:bodyPr lIns="0" rIns="0"/>
          <a:lstStyle/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>
          <a:xfrm>
            <a:off x="2520156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>
          <a:xfrm>
            <a:off x="6375400" y="5949939"/>
            <a:ext cx="3311525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495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797">
          <p15:clr>
            <a:srgbClr val="FBAE40"/>
          </p15:clr>
        </p15:guide>
        <p15:guide id="3" pos="4890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1950">
          <p15:clr>
            <a:srgbClr val="FBAE40"/>
          </p15:clr>
        </p15:guide>
        <p15:guide id="6" orient="horz" pos="2235">
          <p15:clr>
            <a:srgbClr val="FBAE40"/>
          </p15:clr>
        </p15:guide>
        <p15:guide id="7" orient="horz" pos="2404">
          <p15:clr>
            <a:srgbClr val="FBAE40"/>
          </p15:clr>
        </p15:guide>
        <p15:guide id="8" orient="horz" pos="3748">
          <p15:clr>
            <a:srgbClr val="FBAE40"/>
          </p15:clr>
        </p15:guide>
        <p15:guide id="9" orient="horz" pos="3678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д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>
          <a:xfrm>
            <a:off x="600076" y="981076"/>
            <a:ext cx="1100296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>
          <a:xfrm>
            <a:off x="9272904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>
          <a:xfrm>
            <a:off x="6388099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>
          <a:xfrm>
            <a:off x="3484880" y="4562475"/>
            <a:ext cx="2323628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>
          <a:xfrm>
            <a:off x="600075" y="4562475"/>
            <a:ext cx="2346325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9280688" y="3940952"/>
            <a:ext cx="2318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6398258" y="3940952"/>
            <a:ext cx="2339341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>
          <a:xfrm>
            <a:off x="3492664" y="3940952"/>
            <a:ext cx="2315999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>
          <a:xfrm>
            <a:off x="610235" y="3940952"/>
            <a:ext cx="234569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407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62">
          <p15:clr>
            <a:srgbClr val="FBAE40"/>
          </p15:clr>
        </p15:guide>
        <p15:guide id="2" pos="2195">
          <p15:clr>
            <a:srgbClr val="FBAE40"/>
          </p15:clr>
        </p15:guide>
        <p15:guide id="3" pos="3659">
          <p15:clr>
            <a:srgbClr val="FBAE40"/>
          </p15:clr>
        </p15:guide>
        <p15:guide id="4" pos="4021">
          <p15:clr>
            <a:srgbClr val="FBAE40"/>
          </p15:clr>
        </p15:guide>
        <p15:guide id="5" pos="5504">
          <p15:clr>
            <a:srgbClr val="FBAE40"/>
          </p15:clr>
        </p15:guide>
        <p15:guide id="6" pos="5837">
          <p15:clr>
            <a:srgbClr val="FBAE40"/>
          </p15:clr>
        </p15:guide>
        <p15:guide id="7" orient="horz" pos="2478">
          <p15:clr>
            <a:srgbClr val="FBAE40"/>
          </p15:clr>
        </p15:guide>
        <p15:guide id="8" orient="horz" pos="2160">
          <p15:clr>
            <a:srgbClr val="FBAE40"/>
          </p15:clr>
        </p15:guide>
        <p15:guide id="9" orient="horz" pos="2795">
          <p15:clr>
            <a:srgbClr val="FBAE40"/>
          </p15:clr>
        </p15:guide>
        <p15:guide id="10" orient="horz" pos="287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6CF6D-AF0D-42BE-8B8C-6A671B49C1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132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ами горизонта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3933825"/>
            <a:ext cx="11002963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600075" y="4562475"/>
            <a:ext cx="11002963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>
          <a:xfrm>
            <a:off x="600075" y="975360"/>
            <a:ext cx="11002963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Введите заголовок</a:t>
            </a:r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>
          <a:xfrm>
            <a:off x="600075" y="1616075"/>
            <a:ext cx="11002963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263850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478">
          <p15:clr>
            <a:srgbClr val="FBAE40"/>
          </p15:clr>
        </p15:guide>
        <p15:guide id="3" orient="horz" pos="2795">
          <p15:clr>
            <a:srgbClr val="FBAE40"/>
          </p15:clr>
        </p15:guide>
        <p15:guide id="4" orient="horz" pos="2874">
          <p15:clr>
            <a:srgbClr val="FBAE40"/>
          </p15:clr>
        </p15:guide>
        <p15:guide id="5" orient="horz" pos="941">
          <p15:clr>
            <a:srgbClr val="FBAE40"/>
          </p15:clr>
        </p15:guide>
        <p15:guide id="6" orient="horz" pos="1018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600075" y="3921124"/>
            <a:ext cx="11002963" cy="245427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6383338" y="981075"/>
            <a:ext cx="5219700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>
          <a:xfrm>
            <a:off x="600076" y="981075"/>
            <a:ext cx="5208588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81636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57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: дв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383338" y="984847"/>
            <a:ext cx="5219700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83338" y="3933824"/>
            <a:ext cx="5219700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2290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247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00075" y="986473"/>
            <a:ext cx="5208588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sz="1400"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391388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>
          <a:xfrm>
            <a:off x="600075" y="393545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>
          <a:xfrm>
            <a:off x="6389415" y="998220"/>
            <a:ext cx="5208588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800"/>
              </a:spcBef>
              <a:buFont typeface="Wingdings" pitchFamily="2" charset="2"/>
              <a:defRPr lang="ru-RU" sz="1400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/>
              <a:t>Введите текст или вставьте объект</a:t>
            </a:r>
          </a:p>
        </p:txBody>
      </p:sp>
    </p:spTree>
    <p:extLst>
      <p:ext uri="{BB962C8B-B14F-4D97-AF65-F5344CB8AC3E}">
        <p14:creationId xmlns:p14="http://schemas.microsoft.com/office/powerpoint/2010/main" val="358631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orient="horz" pos="2170">
          <p15:clr>
            <a:srgbClr val="FBAE40"/>
          </p15:clr>
        </p15:guide>
        <p15:guide id="3" orient="horz" pos="2477">
          <p15:clr>
            <a:srgbClr val="FBAE40"/>
          </p15:clr>
        </p15:guide>
        <p15:guide id="4" pos="3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>
          <a:xfrm>
            <a:off x="600074" y="981075"/>
            <a:ext cx="11002645" cy="5394325"/>
          </a:xfrm>
        </p:spPr>
        <p:txBody>
          <a:bodyPr lIns="0" r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191842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подзаголовка с чертой и 4 текстовых блок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>
          <a:xfrm>
            <a:off x="600076" y="981075"/>
            <a:ext cx="5208588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2 ПОДЗАГОЛОВКА И 4 ТЕКСТОВЫХ БЛОКА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>
          <a:xfrm>
            <a:off x="6380480" y="3921760"/>
            <a:ext cx="522224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>
          <a:xfrm>
            <a:off x="605474" y="4572001"/>
            <a:ext cx="5203189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>
          <a:xfrm>
            <a:off x="6380480" y="1615441"/>
            <a:ext cx="5222558" cy="179831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504318" y="980728"/>
            <a:ext cx="5085704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24619" y="3935002"/>
            <a:ext cx="5084044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H="1">
            <a:off x="6406360" y="976313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 flipH="1">
            <a:off x="632413" y="3932298"/>
            <a:ext cx="2858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37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21">
          <p15:clr>
            <a:srgbClr val="FBAE40"/>
          </p15:clr>
        </p15:guide>
        <p15:guide id="3" orient="horz" pos="2470">
          <p15:clr>
            <a:srgbClr val="FBAE40"/>
          </p15:clr>
        </p15:guide>
        <p15:guide id="4" orient="horz" pos="2157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3 ПОДЗАГОЛОВКА С ТЕКСТОВЫМИ БЛОКАМИ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8315888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>
          <a:xfrm>
            <a:off x="61323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>
          <a:xfrm>
            <a:off x="4459712" y="1527175"/>
            <a:ext cx="3283200" cy="484822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733247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638062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 userDrawn="1"/>
        </p:nvCxnSpPr>
        <p:spPr>
          <a:xfrm flipV="1">
            <a:off x="4476965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8345069" y="988563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4578966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8424685" y="988563"/>
            <a:ext cx="3178353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39782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3">
          <p15:clr>
            <a:srgbClr val="FBAE40"/>
          </p15:clr>
        </p15:guide>
        <p15:guide id="2" pos="2464">
          <p15:clr>
            <a:srgbClr val="FBAE40"/>
          </p15:clr>
        </p15:guide>
        <p15:guide id="3" pos="4883">
          <p15:clr>
            <a:srgbClr val="FBAE40"/>
          </p15:clr>
        </p15:guide>
        <p15:guide id="4" pos="5235">
          <p15:clr>
            <a:srgbClr val="FBAE40"/>
          </p15:clr>
        </p15:guide>
        <p15:guide id="5" orient="horz" pos="962">
          <p15:clr>
            <a:srgbClr val="FBAE40"/>
          </p15:clr>
        </p15:guide>
        <p15:guide id="6" orient="horz" pos="89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подзаголовка с чертой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9193162" y="833438"/>
            <a:ext cx="2409876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PF Din Text Cond Pro Обычный" charset="0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>
          <a:xfrm>
            <a:off x="733247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 flipV="1">
            <a:off x="63806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>
          <a:xfrm>
            <a:off x="9272904" y="1616075"/>
            <a:ext cx="2239797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4 ПОДЗАГОЛОВКА С ВЕРТИКАЛЬНЫМИ ТЕКСТОВЫМИ БЛОКАМИ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>
          <a:xfrm>
            <a:off x="6388099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>
          <a:xfrm>
            <a:off x="3484880" y="1616075"/>
            <a:ext cx="2323628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>
          <a:xfrm>
            <a:off x="600075" y="1616075"/>
            <a:ext cx="2346325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>
          <a:xfrm>
            <a:off x="3612763" y="988563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6" name="Прямая соединительная линия 25"/>
          <p:cNvCxnSpPr/>
          <p:nvPr userDrawn="1"/>
        </p:nvCxnSpPr>
        <p:spPr>
          <a:xfrm flipV="1">
            <a:off x="3517578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>
          <a:xfrm>
            <a:off x="6510069" y="985687"/>
            <a:ext cx="2213153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28" name="Прямая соединительная линия 27"/>
          <p:cNvCxnSpPr/>
          <p:nvPr userDrawn="1"/>
        </p:nvCxnSpPr>
        <p:spPr>
          <a:xfrm flipV="1">
            <a:off x="6414884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>
          <a:xfrm>
            <a:off x="9389586" y="985687"/>
            <a:ext cx="2123116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30" name="Прямая соединительная линия 29"/>
          <p:cNvCxnSpPr/>
          <p:nvPr userDrawn="1"/>
        </p:nvCxnSpPr>
        <p:spPr>
          <a:xfrm flipV="1">
            <a:off x="92944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237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FBAE40"/>
          </p15:clr>
        </p15:guide>
        <p15:guide id="2" pos="3659">
          <p15:clr>
            <a:srgbClr val="FBAE40"/>
          </p15:clr>
        </p15:guide>
        <p15:guide id="3" pos="2195">
          <p15:clr>
            <a:srgbClr val="FBAE40"/>
          </p15:clr>
        </p15:guide>
        <p15:guide id="4" pos="1856">
          <p15:clr>
            <a:srgbClr val="FBAE40"/>
          </p15:clr>
        </p15:guide>
        <p15:guide id="5" pos="5504">
          <p15:clr>
            <a:srgbClr val="FBAE40"/>
          </p15:clr>
        </p15:guide>
        <p15:guide id="6" pos="5836">
          <p15:clr>
            <a:srgbClr val="FBAE40"/>
          </p15:clr>
        </p15:guide>
        <p15:guide id="7" orient="horz" pos="1018">
          <p15:clr>
            <a:srgbClr val="FBAE40"/>
          </p15:clr>
        </p15:guide>
        <p15:guide id="8" orient="horz" pos="947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>
          <a:xfrm>
            <a:off x="599440" y="975360"/>
            <a:ext cx="1100328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80975" indent="-180975">
              <a:buClr>
                <a:schemeClr val="bg1"/>
              </a:buClr>
              <a:defRPr lang="ru-RU" sz="14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2pPr>
            <a:lvl3pPr marL="350838" indent="-169863">
              <a:buClr>
                <a:schemeClr val="bg1"/>
              </a:buClr>
              <a:defRPr lang="ru-RU" sz="1200" kern="1200" dirty="0" smtClean="0">
                <a:solidFill>
                  <a:schemeClr val="bg1"/>
                </a:solidFill>
                <a:latin typeface="+mn-lt"/>
                <a:ea typeface="PF Din Text Cond Pro" charset="0"/>
                <a:cs typeface="PF Din Text Cond Pro" charset="0"/>
              </a:defRPr>
            </a:lvl3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463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99440" y="975360"/>
            <a:ext cx="1100328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6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3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4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5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6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7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8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1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2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67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6449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6" name="Объект 3"/>
          <p:cNvSpPr>
            <a:spLocks noGrp="1"/>
          </p:cNvSpPr>
          <p:nvPr>
            <p:ph sz="quarter" idx="32"/>
          </p:nvPr>
        </p:nvSpPr>
        <p:spPr>
          <a:xfrm>
            <a:off x="613232" y="976313"/>
            <a:ext cx="328320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Объект 3"/>
          <p:cNvSpPr>
            <a:spLocks noGrp="1"/>
          </p:cNvSpPr>
          <p:nvPr>
            <p:ph sz="quarter" idx="33"/>
          </p:nvPr>
        </p:nvSpPr>
        <p:spPr>
          <a:xfrm>
            <a:off x="4453666" y="976313"/>
            <a:ext cx="3289246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8" name="Объект 3"/>
          <p:cNvSpPr>
            <a:spLocks noGrp="1"/>
          </p:cNvSpPr>
          <p:nvPr>
            <p:ph sz="quarter" idx="34"/>
          </p:nvPr>
        </p:nvSpPr>
        <p:spPr>
          <a:xfrm>
            <a:off x="8315888" y="976313"/>
            <a:ext cx="3287150" cy="540702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5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5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5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1831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464">
          <p15:clr>
            <a:srgbClr val="FBAE40"/>
          </p15:clr>
        </p15:guide>
        <p15:guide id="2" pos="2803">
          <p15:clr>
            <a:srgbClr val="FBAE40"/>
          </p15:clr>
        </p15:guide>
        <p15:guide id="3" pos="5235">
          <p15:clr>
            <a:srgbClr val="FBAE40"/>
          </p15:clr>
        </p15:guide>
        <p15:guide id="4" pos="4883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инверсионный макет с 6 блоками с подзаголовками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15819" y="394145"/>
            <a:ext cx="9486901" cy="4313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8315888" y="3942649"/>
            <a:ext cx="32832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600075" y="3942649"/>
            <a:ext cx="3296357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23" hasCustomPrompt="1"/>
          </p:nvPr>
        </p:nvSpPr>
        <p:spPr>
          <a:xfrm>
            <a:off x="4453666" y="3942649"/>
            <a:ext cx="328924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315888" y="980160"/>
            <a:ext cx="32832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600075" y="980160"/>
            <a:ext cx="3296357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4" name="Текст 4"/>
          <p:cNvSpPr>
            <a:spLocks noGrp="1"/>
          </p:cNvSpPr>
          <p:nvPr>
            <p:ph type="body" sz="quarter" idx="29" hasCustomPrompt="1"/>
          </p:nvPr>
        </p:nvSpPr>
        <p:spPr>
          <a:xfrm>
            <a:off x="4453666" y="980160"/>
            <a:ext cx="3289246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5" name="Объект 3"/>
          <p:cNvSpPr>
            <a:spLocks noGrp="1"/>
          </p:cNvSpPr>
          <p:nvPr>
            <p:ph sz="quarter" idx="32"/>
          </p:nvPr>
        </p:nvSpPr>
        <p:spPr>
          <a:xfrm>
            <a:off x="613232" y="1616075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6" name="Объект 3"/>
          <p:cNvSpPr>
            <a:spLocks noGrp="1"/>
          </p:cNvSpPr>
          <p:nvPr>
            <p:ph sz="quarter" idx="33"/>
          </p:nvPr>
        </p:nvSpPr>
        <p:spPr>
          <a:xfrm>
            <a:off x="4453666" y="1616075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Объект 3"/>
          <p:cNvSpPr>
            <a:spLocks noGrp="1"/>
          </p:cNvSpPr>
          <p:nvPr>
            <p:ph sz="quarter" idx="34"/>
          </p:nvPr>
        </p:nvSpPr>
        <p:spPr>
          <a:xfrm>
            <a:off x="8315888" y="1616075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Объект 3"/>
          <p:cNvSpPr>
            <a:spLocks noGrp="1"/>
          </p:cNvSpPr>
          <p:nvPr>
            <p:ph sz="quarter" idx="30"/>
          </p:nvPr>
        </p:nvSpPr>
        <p:spPr>
          <a:xfrm>
            <a:off x="613232" y="4566023"/>
            <a:ext cx="328320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2" name="Объект 3"/>
          <p:cNvSpPr>
            <a:spLocks noGrp="1"/>
          </p:cNvSpPr>
          <p:nvPr>
            <p:ph sz="quarter" idx="31"/>
          </p:nvPr>
        </p:nvSpPr>
        <p:spPr>
          <a:xfrm>
            <a:off x="4453666" y="4566023"/>
            <a:ext cx="3289246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Объект 3"/>
          <p:cNvSpPr>
            <a:spLocks noGrp="1"/>
          </p:cNvSpPr>
          <p:nvPr>
            <p:ph sz="quarter" idx="26"/>
          </p:nvPr>
        </p:nvSpPr>
        <p:spPr>
          <a:xfrm>
            <a:off x="8315888" y="4566023"/>
            <a:ext cx="3287150" cy="1807845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grpSp>
        <p:nvGrpSpPr>
          <p:cNvPr id="32" name="Группа 31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56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7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8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59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0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1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2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63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70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1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2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3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4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5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76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8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69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4890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1201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4AE9-3150-48DA-9E0B-8CF3F9529A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38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84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09100" y="6378575"/>
            <a:ext cx="2844800" cy="476250"/>
          </a:xfrm>
          <a:ln/>
        </p:spPr>
        <p:txBody>
          <a:bodyPr/>
          <a:lstStyle>
            <a:lvl1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C1ACF6D-2F73-402E-9812-224F60B6213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595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C4E5EDD7-9864-4F15-8353-8BCE7AE76F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1794716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1E13A82A-BAF4-4B49-8E73-4DFE67A323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6072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024A96C2-EFB5-4504-A793-4BE881199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16560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9800" y="274638"/>
            <a:ext cx="10642600" cy="1143000"/>
          </a:xfrm>
          <a:prstGeom prst="rect">
            <a:avLst/>
          </a:prstGeom>
        </p:spPr>
        <p:txBody>
          <a:bodyPr lIns="91359" tIns="45680" rIns="91359" bIns="45680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11176000" y="808052"/>
            <a:ext cx="1016000" cy="503237"/>
          </a:xfrm>
        </p:spPr>
        <p:txBody>
          <a:bodyPr/>
          <a:lstStyle>
            <a:lvl1pPr defTabSz="913592" eaLnBrk="0" fontAlgn="auto" hangingPunct="0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Franklin Gothic Demi" pitchFamily="34" charset="0"/>
                <a:cs typeface="Arial" charset="0"/>
              </a:defRPr>
            </a:lvl1pPr>
          </a:lstStyle>
          <a:p>
            <a:pPr>
              <a:defRPr/>
            </a:pPr>
            <a:fld id="{60820FFB-8A21-47ED-B1E9-3F197DBC36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36213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ъек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223" b="68848" l="28646" r="72865">
                        <a14:foregroundMark x1="46250" y1="46484" x2="46250" y2="46484"/>
                        <a14:foregroundMark x1="53281" y1="42969" x2="53281" y2="42969"/>
                        <a14:foregroundMark x1="57344" y1="41895" x2="57344" y2="41895"/>
                        <a14:foregroundMark x1="60677" y1="41895" x2="60677" y2="41895"/>
                        <a14:foregroundMark x1="63802" y1="41895" x2="63802" y2="41895"/>
                        <a14:foregroundMark x1="54167" y1="50195" x2="54167" y2="50195"/>
                        <a14:foregroundMark x1="56198" y1="50684" x2="56198" y2="50684"/>
                        <a14:foregroundMark x1="60000" y1="50879" x2="60000" y2="50879"/>
                        <a14:foregroundMark x1="63177" y1="51758" x2="63177" y2="51758"/>
                        <a14:foregroundMark x1="66719" y1="51367" x2="66719" y2="51367"/>
                        <a14:foregroundMark x1="70260" y1="51465" x2="70260" y2="51465"/>
                        <a14:foregroundMark x1="42240" y1="34570" x2="42240" y2="34570"/>
                        <a14:foregroundMark x1="43281" y1="34180" x2="43281" y2="34180"/>
                        <a14:foregroundMark x1="43542" y1="35547" x2="43542" y2="35547"/>
                        <a14:foregroundMark x1="44219" y1="35742" x2="44219" y2="35742"/>
                        <a14:foregroundMark x1="38125" y1="35352" x2="38125" y2="35352"/>
                        <a14:foregroundMark x1="42240" y1="34473" x2="42240" y2="34473"/>
                        <a14:foregroundMark x1="43125" y1="33789" x2="43125" y2="33789"/>
                        <a14:backgroundMark x1="29167" y1="29297" x2="29167" y2="29297"/>
                        <a14:backgroundMark x1="29688" y1="30957" x2="29688" y2="30957"/>
                        <a14:backgroundMark x1="29115" y1="41113" x2="29115" y2="41113"/>
                        <a14:backgroundMark x1="32708" y1="33496" x2="32708" y2="33496"/>
                        <a14:backgroundMark x1="36979" y1="30371" x2="36979" y2="30371"/>
                        <a14:backgroundMark x1="42969" y1="32227" x2="42969" y2="32227"/>
                        <a14:backgroundMark x1="47448" y1="41309" x2="47448" y2="41309"/>
                        <a14:backgroundMark x1="48125" y1="54004" x2="48125" y2="54004"/>
                        <a14:backgroundMark x1="46719" y1="61719" x2="46719" y2="61719"/>
                        <a14:backgroundMark x1="41667" y1="66895" x2="41667" y2="66895"/>
                        <a14:backgroundMark x1="30000" y1="62109" x2="30000" y2="62109"/>
                        <a14:backgroundMark x1="51771" y1="52148" x2="51771" y2="52148"/>
                        <a14:backgroundMark x1="52083" y1="36816" x2="52083" y2="36816"/>
                        <a14:backgroundMark x1="66927" y1="38477" x2="66927" y2="38477"/>
                        <a14:backgroundMark x1="67396" y1="46094" x2="67396" y2="46094"/>
                        <a14:backgroundMark x1="58333" y1="42480" x2="58333" y2="42480"/>
                        <a14:backgroundMark x1="60781" y1="54199" x2="60781" y2="54199"/>
                        <a14:backgroundMark x1="67708" y1="51660" x2="67708" y2="51660"/>
                        <a14:backgroundMark x1="42656" y1="34082" x2="42656" y2="34082"/>
                        <a14:backgroundMark x1="43333" y1="36133" x2="43333" y2="36133"/>
                        <a14:backgroundMark x1="44115" y1="36816" x2="44115" y2="36816"/>
                        <a14:backgroundMark x1="43646" y1="34863" x2="43646" y2="34863"/>
                        <a14:backgroundMark x1="42031" y1="34863" x2="42031" y2="34863"/>
                        <a14:backgroundMark x1="43021" y1="34570" x2="43021" y2="34570"/>
                        <a14:backgroundMark x1="44219" y1="35645" x2="44219" y2="35645"/>
                        <a14:backgroundMark x1="43542" y1="35645" x2="43542" y2="35645"/>
                        <a14:backgroundMark x1="43229" y1="33984" x2="43229" y2="33984"/>
                        <a14:backgroundMark x1="42240" y1="34570" x2="42240" y2="34570"/>
                      </a14:backgroundRemoval>
                    </a14:imgEffect>
                  </a14:imgLayer>
                </a14:imgProps>
              </a:ext>
            </a:extLst>
          </a:blip>
          <a:srcRect l="29014" t="29007" r="27387" b="32121"/>
          <a:stretch/>
        </p:blipFill>
        <p:spPr>
          <a:xfrm>
            <a:off x="406400" y="56408"/>
            <a:ext cx="1930400" cy="70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61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052770"/>
            <a:ext cx="53848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52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55B-C62C-4166-82B4-A96DD013FD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052750"/>
            <a:ext cx="5386917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1916838"/>
            <a:ext cx="5386917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13" y="1052750"/>
            <a:ext cx="5389033" cy="72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4" indent="0">
              <a:buNone/>
              <a:defRPr sz="2000" b="1"/>
            </a:lvl2pPr>
            <a:lvl3pPr marL="913989" indent="0">
              <a:buNone/>
              <a:defRPr sz="1800" b="1"/>
            </a:lvl3pPr>
            <a:lvl4pPr marL="1370984" indent="0">
              <a:buNone/>
              <a:defRPr sz="1600" b="1"/>
            </a:lvl4pPr>
            <a:lvl5pPr marL="1827978" indent="0">
              <a:buNone/>
              <a:defRPr sz="1600" b="1"/>
            </a:lvl5pPr>
            <a:lvl6pPr marL="2284972" indent="0">
              <a:buNone/>
              <a:defRPr sz="1600" b="1"/>
            </a:lvl6pPr>
            <a:lvl7pPr marL="2741968" indent="0">
              <a:buNone/>
              <a:defRPr sz="1600" b="1"/>
            </a:lvl7pPr>
            <a:lvl8pPr marL="3198962" indent="0">
              <a:buNone/>
              <a:defRPr sz="1600" b="1"/>
            </a:lvl8pPr>
            <a:lvl9pPr marL="365595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1916838"/>
            <a:ext cx="5389033" cy="42093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772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24767"/>
            <a:ext cx="10972800" cy="500141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BA61D-C5E0-429F-BE49-DC346E567A4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3347" y="116634"/>
            <a:ext cx="6720747" cy="648072"/>
          </a:xfrm>
          <a:prstGeom prst="rect">
            <a:avLst/>
          </a:prstGeom>
        </p:spPr>
        <p:txBody>
          <a:bodyPr lIns="91399" tIns="45699" rIns="91399" bIns="45699"/>
          <a:lstStyle>
            <a:lvl1pPr algn="l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657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41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7180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812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3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916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6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F6C63-87E5-46C3-A6FD-480B109170B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093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1909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4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502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731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298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2000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076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888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515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20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B5C13-A50E-4907-8C73-24D7C4783C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58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821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55552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801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939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22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837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7003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966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38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C163-0A67-4704-A7BD-59B2FA74EE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5156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6324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4628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310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006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695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09639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3870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887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8291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96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E31F-AFCF-48CD-8AC6-8A8D4030612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848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77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799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639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096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0107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279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296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639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89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94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487-32D9-4F78-AA36-2BFBD540D3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850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7880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5777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4341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053" indent="0">
              <a:buNone/>
              <a:defRPr sz="1800"/>
            </a:lvl2pPr>
            <a:lvl3pPr marL="914107" indent="0">
              <a:buNone/>
              <a:defRPr sz="1600"/>
            </a:lvl3pPr>
            <a:lvl4pPr marL="1371160" indent="0">
              <a:buNone/>
              <a:defRPr sz="1400"/>
            </a:lvl4pPr>
            <a:lvl5pPr marL="1828212" indent="0">
              <a:buNone/>
              <a:defRPr sz="1400"/>
            </a:lvl5pPr>
            <a:lvl6pPr marL="2285265" indent="0">
              <a:buNone/>
              <a:defRPr sz="1400"/>
            </a:lvl6pPr>
            <a:lvl7pPr marL="2742320" indent="0">
              <a:buNone/>
              <a:defRPr sz="1400"/>
            </a:lvl7pPr>
            <a:lvl8pPr marL="3199373" indent="0">
              <a:buNone/>
              <a:defRPr sz="1400"/>
            </a:lvl8pPr>
            <a:lvl9pPr marL="3656425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436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371608"/>
            <a:ext cx="5384800" cy="51530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0006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53" indent="0">
              <a:buNone/>
              <a:defRPr sz="2000" b="1"/>
            </a:lvl2pPr>
            <a:lvl3pPr marL="914107" indent="0">
              <a:buNone/>
              <a:defRPr sz="1800" b="1"/>
            </a:lvl3pPr>
            <a:lvl4pPr marL="1371160" indent="0">
              <a:buNone/>
              <a:defRPr sz="1600" b="1"/>
            </a:lvl4pPr>
            <a:lvl5pPr marL="1828212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0" indent="0">
              <a:buNone/>
              <a:defRPr sz="1600" b="1"/>
            </a:lvl7pPr>
            <a:lvl8pPr marL="3199373" indent="0">
              <a:buNone/>
              <a:defRPr sz="1600" b="1"/>
            </a:lvl8pPr>
            <a:lvl9pPr marL="365642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219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5300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5" y="273058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1" y="143511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21642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053" indent="0">
              <a:buNone/>
              <a:defRPr sz="2800"/>
            </a:lvl2pPr>
            <a:lvl3pPr marL="914107" indent="0">
              <a:buNone/>
              <a:defRPr sz="2400"/>
            </a:lvl3pPr>
            <a:lvl4pPr marL="1371160" indent="0">
              <a:buNone/>
              <a:defRPr sz="2000"/>
            </a:lvl4pPr>
            <a:lvl5pPr marL="1828212" indent="0">
              <a:buNone/>
              <a:defRPr sz="2000"/>
            </a:lvl5pPr>
            <a:lvl6pPr marL="2285265" indent="0">
              <a:buNone/>
              <a:defRPr sz="2000"/>
            </a:lvl6pPr>
            <a:lvl7pPr marL="2742320" indent="0">
              <a:buNone/>
              <a:defRPr sz="2000"/>
            </a:lvl7pPr>
            <a:lvl8pPr marL="3199373" indent="0">
              <a:buNone/>
              <a:defRPr sz="2000"/>
            </a:lvl8pPr>
            <a:lvl9pPr marL="3656425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21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53" indent="0">
              <a:buNone/>
              <a:defRPr sz="1200"/>
            </a:lvl2pPr>
            <a:lvl3pPr marL="914107" indent="0">
              <a:buNone/>
              <a:defRPr sz="1000"/>
            </a:lvl3pPr>
            <a:lvl4pPr marL="1371160" indent="0">
              <a:buNone/>
              <a:defRPr sz="900"/>
            </a:lvl4pPr>
            <a:lvl5pPr marL="1828212" indent="0">
              <a:buNone/>
              <a:defRPr sz="900"/>
            </a:lvl5pPr>
            <a:lvl6pPr marL="2285265" indent="0">
              <a:buNone/>
              <a:defRPr sz="900"/>
            </a:lvl6pPr>
            <a:lvl7pPr marL="2742320" indent="0">
              <a:buNone/>
              <a:defRPr sz="900"/>
            </a:lvl7pPr>
            <a:lvl8pPr marL="3199373" indent="0">
              <a:buNone/>
              <a:defRPr sz="900"/>
            </a:lvl8pPr>
            <a:lvl9pPr marL="365642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9343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07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E5A4-B49D-4E3F-8F7C-F67983459C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543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527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371608"/>
            <a:ext cx="109728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9349" y="44624"/>
            <a:ext cx="11343051" cy="720080"/>
          </a:xfrm>
          <a:prstGeom prst="rect">
            <a:avLst/>
          </a:prstGeom>
        </p:spPr>
        <p:txBody>
          <a:bodyPr vert="horz" lIns="91411" tIns="45705" rIns="91411" bIns="45705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539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987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ACF6D-2F73-402E-9812-224F60B621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723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1"/>
            <a:ext cx="12192000" cy="4701001"/>
          </a:xfrm>
          <a:prstGeom prst="rect">
            <a:avLst/>
          </a:prstGeom>
        </p:spPr>
      </p:pic>
      <p:pic>
        <p:nvPicPr>
          <p:cNvPr id="2050" name="Picture 2" descr="E:\Фирменный блок Россети горизонтальный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1" y="5400000"/>
            <a:ext cx="232615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ирменный блок горизонтальный 1 строка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5400000"/>
            <a:ext cx="3389304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02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Z:\Фирменный стиль 2015 внешний\03 Презентация\prz_2-0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6336000"/>
            <a:ext cx="1219373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652925" y="6492891"/>
            <a:ext cx="886153" cy="36512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7F57C0-2A0C-1749-B550-E7413366F02A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318" y="6408000"/>
            <a:ext cx="1518524" cy="360000"/>
          </a:xfrm>
          <a:prstGeom prst="rect">
            <a:avLst/>
          </a:prstGeom>
        </p:spPr>
      </p:pic>
      <p:pic>
        <p:nvPicPr>
          <p:cNvPr id="3074" name="Picture 2" descr="E:\Фирменный блок горизонтальный 1 строка белый-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60" y="6408000"/>
            <a:ext cx="225953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1206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4303713" y="4437112"/>
            <a:ext cx="7299325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2400" b="1" baseline="0">
                <a:solidFill>
                  <a:schemeClr val="bg1"/>
                </a:solidFill>
              </a:defRPr>
            </a:lvl1pPr>
            <a:lvl2pPr>
              <a:defRPr sz="24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И.О. Фамилия докладчика</a:t>
            </a:r>
          </a:p>
          <a:p>
            <a:pPr lvl="0"/>
            <a:r>
              <a:rPr lang="ru-RU" dirty="0"/>
              <a:t>Должность докладчика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303713" y="2132856"/>
            <a:ext cx="7299325" cy="775597"/>
          </a:xfrm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33530" y="5733256"/>
            <a:ext cx="2113612" cy="269875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/>
              <a:t>|</a:t>
            </a:r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4316351" y="5733256"/>
            <a:ext cx="1050671" cy="269875"/>
          </a:xfrm>
          <a:noFill/>
        </p:spPr>
        <p:txBody>
          <a:bodyPr lIns="36000" rIns="0" anchor="ctr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 </a:t>
            </a:r>
            <a:r>
              <a:rPr lang="ru-RU"/>
              <a:t>МЕСЯЦ 2021</a:t>
            </a:r>
            <a:endParaRPr lang="ru-RU" dirty="0"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5439030" y="5733256"/>
            <a:ext cx="648072" cy="269875"/>
          </a:xfrm>
          <a:solidFill>
            <a:schemeClr val="bg1"/>
          </a:solidFill>
        </p:spPr>
        <p:txBody>
          <a:bodyPr lIns="36000" rIns="0" anchor="ctr"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  РЕГИОН</a:t>
            </a:r>
          </a:p>
        </p:txBody>
      </p:sp>
      <p:grpSp>
        <p:nvGrpSpPr>
          <p:cNvPr id="8" name="Группа 7"/>
          <p:cNvGrpSpPr>
            <a:grpSpLocks noChangeAspect="1"/>
          </p:cNvGrpSpPr>
          <p:nvPr userDrawn="1"/>
        </p:nvGrpSpPr>
        <p:grpSpPr>
          <a:xfrm>
            <a:off x="1098369" y="1071565"/>
            <a:ext cx="1800000" cy="566349"/>
            <a:chOff x="3160369" y="1847854"/>
            <a:chExt cx="1150362" cy="361948"/>
          </a:xfrm>
          <a:solidFill>
            <a:schemeClr val="bg1"/>
          </a:solidFill>
        </p:grpSpPr>
        <p:sp>
          <p:nvSpPr>
            <p:cNvPr id="10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19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21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  <a:grpFill/>
          </p:grpSpPr>
          <p:sp>
            <p:nvSpPr>
              <p:cNvPr id="28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203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1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53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 userDrawn="1"/>
        </p:nvSpPr>
        <p:spPr>
          <a:xfrm>
            <a:off x="3196958" y="0"/>
            <a:ext cx="1093407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459015" y="1772940"/>
            <a:ext cx="5093370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313355" y="1344876"/>
            <a:ext cx="838429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20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 flipV="1">
            <a:off x="3196958" y="2302134"/>
            <a:ext cx="1093407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spcBef>
                <a:spcPts val="600"/>
              </a:spcBef>
            </a:pPr>
            <a:endParaRPr lang="ru-RU" sz="1400" kern="1200" dirty="0">
              <a:solidFill>
                <a:srgbClr val="3C3C3C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650528" y="485780"/>
            <a:ext cx="1657427" cy="521490"/>
            <a:chOff x="3160369" y="1847854"/>
            <a:chExt cx="1150362" cy="361948"/>
          </a:xfrm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3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3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43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034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234719" y="3861048"/>
            <a:ext cx="8368315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3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НАЗВАНИЕ РАЗДЕЛА В ОДНУ</a:t>
            </a:r>
            <a:br>
              <a:rPr lang="ru-RU" dirty="0"/>
            </a:br>
            <a:r>
              <a:rPr lang="ru-RU" dirty="0"/>
              <a:t>ИЛИ НЕСКОЛЬКО СТРОК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234719" y="2545202"/>
            <a:ext cx="792088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4720" y="4806984"/>
            <a:ext cx="8368318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Краткое пояснение названия</a:t>
            </a:r>
            <a:br>
              <a:rPr lang="ru-RU" dirty="0"/>
            </a:br>
            <a:r>
              <a:rPr lang="ru-RU" dirty="0"/>
              <a:t>в одну или две строки</a:t>
            </a:r>
          </a:p>
        </p:txBody>
      </p:sp>
    </p:spTree>
    <p:extLst>
      <p:ext uri="{BB962C8B-B14F-4D97-AF65-F5344CB8AC3E}">
        <p14:creationId xmlns:p14="http://schemas.microsoft.com/office/powerpoint/2010/main" val="390584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jpe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26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116.xml"/><Relationship Id="rId34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5" Type="http://schemas.openxmlformats.org/officeDocument/2006/relationships/slideLayout" Target="../slideLayouts/slideLayout120.xml"/><Relationship Id="rId33" Type="http://schemas.openxmlformats.org/officeDocument/2006/relationships/slideLayout" Target="../slideLayouts/slideLayout12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slideLayout" Target="../slideLayouts/slideLayout115.xml"/><Relationship Id="rId29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24" Type="http://schemas.openxmlformats.org/officeDocument/2006/relationships/slideLayout" Target="../slideLayouts/slideLayout119.xml"/><Relationship Id="rId32" Type="http://schemas.openxmlformats.org/officeDocument/2006/relationships/slideLayout" Target="../slideLayouts/slideLayout127.xml"/><Relationship Id="rId37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23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3.xml"/><Relationship Id="rId36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05.xml"/><Relationship Id="rId19" Type="http://schemas.openxmlformats.org/officeDocument/2006/relationships/slideLayout" Target="../slideLayouts/slideLayout114.xml"/><Relationship Id="rId31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Relationship Id="rId22" Type="http://schemas.openxmlformats.org/officeDocument/2006/relationships/slideLayout" Target="../slideLayouts/slideLayout117.xml"/><Relationship Id="rId27" Type="http://schemas.openxmlformats.org/officeDocument/2006/relationships/slideLayout" Target="../slideLayouts/slideLayout122.xml"/><Relationship Id="rId30" Type="http://schemas.openxmlformats.org/officeDocument/2006/relationships/slideLayout" Target="../slideLayouts/slideLayout125.xml"/><Relationship Id="rId35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934B6D-9E4E-4258-A518-2704FB18D3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00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4065" r:id="rId14"/>
    <p:sldLayoutId id="2147484066" r:id="rId15"/>
    <p:sldLayoutId id="2147484067" r:id="rId16"/>
    <p:sldLayoutId id="2147484068" r:id="rId17"/>
    <p:sldLayoutId id="2147484069" r:id="rId18"/>
    <p:sldLayoutId id="2147484070" r:id="rId19"/>
    <p:sldLayoutId id="2147484071" r:id="rId20"/>
    <p:sldLayoutId id="2147484072" r:id="rId21"/>
    <p:sldLayoutId id="2147484073" r:id="rId22"/>
    <p:sldLayoutId id="2147483941" r:id="rId23"/>
    <p:sldLayoutId id="2147483942" r:id="rId24"/>
    <p:sldLayoutId id="2147483943" r:id="rId25"/>
    <p:sldLayoutId id="2147483944" r:id="rId26"/>
    <p:sldLayoutId id="2147483945" r:id="rId27"/>
    <p:sldLayoutId id="2147483946" r:id="rId28"/>
    <p:sldLayoutId id="2147483947" r:id="rId29"/>
    <p:sldLayoutId id="2147483948" r:id="rId30"/>
    <p:sldLayoutId id="2147483949" r:id="rId31"/>
    <p:sldLayoutId id="2147483950" r:id="rId32"/>
    <p:sldLayoutId id="2147483951" r:id="rId33"/>
    <p:sldLayoutId id="2147483952" r:id="rId34"/>
    <p:sldLayoutId id="2147483953" r:id="rId35"/>
    <p:sldLayoutId id="2147483954" r:id="rId36"/>
    <p:sldLayoutId id="2147483955" r:id="rId37"/>
    <p:sldLayoutId id="2147483956" r:id="rId38"/>
    <p:sldLayoutId id="2147483957" r:id="rId39"/>
    <p:sldLayoutId id="2147483958" r:id="rId40"/>
    <p:sldLayoutId id="2147483959" r:id="rId41"/>
    <p:sldLayoutId id="2147483960" r:id="rId42"/>
    <p:sldLayoutId id="2147483961" r:id="rId43"/>
    <p:sldLayoutId id="2147483962" r:id="rId44"/>
    <p:sldLayoutId id="2147483963" r:id="rId45"/>
    <p:sldLayoutId id="2147483964" r:id="rId46"/>
    <p:sldLayoutId id="2147483965" r:id="rId47"/>
    <p:sldLayoutId id="2147483966" r:id="rId48"/>
    <p:sldLayoutId id="2147483967" r:id="rId49"/>
    <p:sldLayoutId id="2147483968" r:id="rId50"/>
    <p:sldLayoutId id="2147483969" r:id="rId51"/>
    <p:sldLayoutId id="2147483970" r:id="rId52"/>
    <p:sldLayoutId id="2147483971" r:id="rId53"/>
    <p:sldLayoutId id="2147483972" r:id="rId54"/>
    <p:sldLayoutId id="2147483973" r:id="rId55"/>
    <p:sldLayoutId id="2147483974" r:id="rId56"/>
    <p:sldLayoutId id="2147483975" r:id="rId57"/>
    <p:sldLayoutId id="2147483976" r:id="rId58"/>
    <p:sldLayoutId id="2147483977" r:id="rId59"/>
    <p:sldLayoutId id="2147483978" r:id="rId60"/>
    <p:sldLayoutId id="2147483979" r:id="rId61"/>
    <p:sldLayoutId id="2147483980" r:id="rId62"/>
    <p:sldLayoutId id="2147483981" r:id="rId63"/>
    <p:sldLayoutId id="2147483982" r:id="rId64"/>
    <p:sldLayoutId id="2147483983" r:id="rId65"/>
    <p:sldLayoutId id="2147483984" r:id="rId66"/>
    <p:sldLayoutId id="2147483985" r:id="rId67"/>
    <p:sldLayoutId id="2147483986" r:id="rId68"/>
    <p:sldLayoutId id="2147483987" r:id="rId69"/>
    <p:sldLayoutId id="2147483988" r:id="rId70"/>
    <p:sldLayoutId id="2147483989" r:id="rId71"/>
    <p:sldLayoutId id="2147483990" r:id="rId72"/>
    <p:sldLayoutId id="2147483991" r:id="rId73"/>
    <p:sldLayoutId id="2147483992" r:id="rId74"/>
    <p:sldLayoutId id="2147483993" r:id="rId75"/>
    <p:sldLayoutId id="2147483994" r:id="rId76"/>
    <p:sldLayoutId id="2147483995" r:id="rId77"/>
    <p:sldLayoutId id="2147483996" r:id="rId78"/>
    <p:sldLayoutId id="2147483997" r:id="rId79"/>
    <p:sldLayoutId id="2147483998" r:id="rId80"/>
    <p:sldLayoutId id="2147483999" r:id="rId81"/>
    <p:sldLayoutId id="2147484000" r:id="rId82"/>
    <p:sldLayoutId id="2147484001" r:id="rId83"/>
    <p:sldLayoutId id="2147484002" r:id="rId84"/>
    <p:sldLayoutId id="2147484003" r:id="rId85"/>
    <p:sldLayoutId id="2147484004" r:id="rId86"/>
    <p:sldLayoutId id="2147484005" r:id="rId87"/>
    <p:sldLayoutId id="2147484006" r:id="rId88"/>
    <p:sldLayoutId id="2147484007" r:id="rId89"/>
    <p:sldLayoutId id="2147484008" r:id="rId90"/>
    <p:sldLayoutId id="2147484009" r:id="rId91"/>
    <p:sldLayoutId id="2147484010" r:id="rId92"/>
    <p:sldLayoutId id="2147484011" r:id="rId9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C7F57C0-2A0C-1749-B550-E7413366F02A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42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ogoEng" hidden="1"/>
          <p:cNvSpPr/>
          <p:nvPr userDrawn="1"/>
        </p:nvSpPr>
        <p:spPr>
          <a:xfrm>
            <a:off x="7246933" y="6500048"/>
            <a:ext cx="420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 hangingPunct="1"/>
            <a:r>
              <a:rPr lang="en-US" sz="1000" kern="1200" dirty="0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Gazprom </a:t>
            </a:r>
            <a:r>
              <a:rPr lang="en-US" sz="1000" kern="1200" dirty="0" err="1">
                <a:solidFill>
                  <a:srgbClr val="EEECE1"/>
                </a:solidFill>
                <a:latin typeface="PF Din Text Cond Pro Light"/>
                <a:ea typeface="+mn-ea"/>
                <a:cs typeface="+mn-cs"/>
              </a:rPr>
              <a:t>Neft</a:t>
            </a:r>
            <a:endParaRPr lang="ru-RU" sz="1000" kern="1200" dirty="0">
              <a:solidFill>
                <a:srgbClr val="EEECE1"/>
              </a:solidFill>
              <a:latin typeface="PF Din Text Cond Pro Light"/>
              <a:ea typeface="+mn-ea"/>
              <a:cs typeface="+mn-cs"/>
            </a:endParaRPr>
          </a:p>
        </p:txBody>
      </p:sp>
      <p:sp>
        <p:nvSpPr>
          <p:cNvPr id="33" name="Текст 2"/>
          <p:cNvSpPr>
            <a:spLocks noGrp="1"/>
          </p:cNvSpPr>
          <p:nvPr>
            <p:ph type="body" idx="1"/>
          </p:nvPr>
        </p:nvSpPr>
        <p:spPr>
          <a:xfrm>
            <a:off x="599441" y="981512"/>
            <a:ext cx="11003279" cy="5390713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Первый уровень</a:t>
            </a:r>
          </a:p>
          <a:p>
            <a:pPr lvl="2"/>
            <a:r>
              <a:rPr lang="ru-RU" dirty="0"/>
              <a:t>Второй уровень</a:t>
            </a: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1081195" y="6542052"/>
            <a:ext cx="521525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 hangingPunct="1"/>
            <a:fld id="{AF528B6D-1001-487C-8FFE-85B114390330}" type="slidenum">
              <a:rPr lang="ru-RU" sz="1200" kern="1200" smtClean="0">
                <a:solidFill>
                  <a:srgbClr val="3C3C3C">
                    <a:lumMod val="60000"/>
                    <a:lumOff val="40000"/>
                  </a:srgbClr>
                </a:solidFill>
                <a:ea typeface="PF Din Text Cond Pro" charset="0"/>
                <a:cs typeface="PF Din Text Cond Pro" charset="0"/>
              </a:rPr>
              <a:pPr algn="r" hangingPunct="1"/>
              <a:t>‹#›</a:t>
            </a:fld>
            <a:endParaRPr lang="ru-RU" sz="1200" kern="1200" dirty="0">
              <a:solidFill>
                <a:srgbClr val="3C3C3C">
                  <a:lumMod val="60000"/>
                  <a:lumOff val="40000"/>
                </a:srgbClr>
              </a:solidFill>
              <a:ea typeface="PF Din Text Cond Pro" charset="0"/>
              <a:cs typeface="PF Din Text Cond Pro" charset="0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2115819" y="379859"/>
            <a:ext cx="9486901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599381" y="358751"/>
            <a:ext cx="1150362" cy="361948"/>
            <a:chOff x="3160369" y="1847854"/>
            <a:chExt cx="1150362" cy="361948"/>
          </a:xfrm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3587307" y="1912606"/>
              <a:ext cx="84913" cy="132825"/>
            </a:xfrm>
            <a:custGeom>
              <a:avLst/>
              <a:gdLst/>
              <a:ahLst/>
              <a:cxnLst>
                <a:cxn ang="0">
                  <a:pos x="130" y="18"/>
                </a:cxn>
                <a:cxn ang="0">
                  <a:pos x="106" y="5"/>
                </a:cxn>
                <a:cxn ang="0">
                  <a:pos x="75" y="0"/>
                </a:cxn>
                <a:cxn ang="0">
                  <a:pos x="0" y="0"/>
                </a:cxn>
                <a:cxn ang="0">
                  <a:pos x="0" y="236"/>
                </a:cxn>
                <a:cxn ang="0">
                  <a:pos x="50" y="236"/>
                </a:cxn>
                <a:cxn ang="0">
                  <a:pos x="50" y="150"/>
                </a:cxn>
                <a:cxn ang="0">
                  <a:pos x="78" y="150"/>
                </a:cxn>
                <a:cxn ang="0">
                  <a:pos x="109" y="145"/>
                </a:cxn>
                <a:cxn ang="0">
                  <a:pos x="132" y="130"/>
                </a:cxn>
                <a:cxn ang="0">
                  <a:pos x="146" y="106"/>
                </a:cxn>
                <a:cxn ang="0">
                  <a:pos x="151" y="75"/>
                </a:cxn>
                <a:cxn ang="0">
                  <a:pos x="146" y="41"/>
                </a:cxn>
                <a:cxn ang="0">
                  <a:pos x="130" y="18"/>
                </a:cxn>
                <a:cxn ang="0">
                  <a:pos x="95" y="98"/>
                </a:cxn>
                <a:cxn ang="0">
                  <a:pos x="76" y="104"/>
                </a:cxn>
                <a:cxn ang="0">
                  <a:pos x="50" y="104"/>
                </a:cxn>
                <a:cxn ang="0">
                  <a:pos x="50" y="46"/>
                </a:cxn>
                <a:cxn ang="0">
                  <a:pos x="75" y="46"/>
                </a:cxn>
                <a:cxn ang="0">
                  <a:pos x="96" y="52"/>
                </a:cxn>
                <a:cxn ang="0">
                  <a:pos x="103" y="74"/>
                </a:cxn>
                <a:cxn ang="0">
                  <a:pos x="95" y="98"/>
                </a:cxn>
              </a:cxnLst>
              <a:rect l="0" t="0" r="r" b="b"/>
              <a:pathLst>
                <a:path w="151" h="236">
                  <a:moveTo>
                    <a:pt x="130" y="18"/>
                  </a:moveTo>
                  <a:cubicBezTo>
                    <a:pt x="123" y="12"/>
                    <a:pt x="115" y="8"/>
                    <a:pt x="106" y="5"/>
                  </a:cubicBezTo>
                  <a:cubicBezTo>
                    <a:pt x="97" y="2"/>
                    <a:pt x="86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50" y="236"/>
                    <a:pt x="50" y="236"/>
                    <a:pt x="50" y="236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89" y="150"/>
                    <a:pt x="99" y="148"/>
                    <a:pt x="109" y="145"/>
                  </a:cubicBezTo>
                  <a:cubicBezTo>
                    <a:pt x="117" y="141"/>
                    <a:pt x="125" y="136"/>
                    <a:pt x="132" y="130"/>
                  </a:cubicBezTo>
                  <a:cubicBezTo>
                    <a:pt x="138" y="123"/>
                    <a:pt x="143" y="115"/>
                    <a:pt x="146" y="106"/>
                  </a:cubicBezTo>
                  <a:cubicBezTo>
                    <a:pt x="150" y="96"/>
                    <a:pt x="151" y="86"/>
                    <a:pt x="151" y="75"/>
                  </a:cubicBezTo>
                  <a:cubicBezTo>
                    <a:pt x="151" y="62"/>
                    <a:pt x="149" y="51"/>
                    <a:pt x="146" y="41"/>
                  </a:cubicBezTo>
                  <a:cubicBezTo>
                    <a:pt x="142" y="32"/>
                    <a:pt x="137" y="24"/>
                    <a:pt x="130" y="18"/>
                  </a:cubicBezTo>
                  <a:close/>
                  <a:moveTo>
                    <a:pt x="95" y="98"/>
                  </a:moveTo>
                  <a:cubicBezTo>
                    <a:pt x="89" y="102"/>
                    <a:pt x="83" y="104"/>
                    <a:pt x="76" y="104"/>
                  </a:cubicBezTo>
                  <a:cubicBezTo>
                    <a:pt x="50" y="104"/>
                    <a:pt x="50" y="104"/>
                    <a:pt x="50" y="104"/>
                  </a:cubicBezTo>
                  <a:cubicBezTo>
                    <a:pt x="50" y="46"/>
                    <a:pt x="50" y="46"/>
                    <a:pt x="50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84" y="46"/>
                    <a:pt x="91" y="48"/>
                    <a:pt x="96" y="52"/>
                  </a:cubicBezTo>
                  <a:cubicBezTo>
                    <a:pt x="101" y="57"/>
                    <a:pt x="103" y="64"/>
                    <a:pt x="103" y="74"/>
                  </a:cubicBezTo>
                  <a:cubicBezTo>
                    <a:pt x="103" y="85"/>
                    <a:pt x="100" y="93"/>
                    <a:pt x="95" y="98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692382" y="1912132"/>
              <a:ext cx="85151" cy="134485"/>
            </a:xfrm>
            <a:custGeom>
              <a:avLst/>
              <a:gdLst/>
              <a:ahLst/>
              <a:cxnLst>
                <a:cxn ang="0">
                  <a:pos x="133" y="24"/>
                </a:cxn>
                <a:cxn ang="0">
                  <a:pos x="110" y="6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8" y="24"/>
                </a:cxn>
                <a:cxn ang="0">
                  <a:pos x="5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5" y="190"/>
                </a:cxn>
                <a:cxn ang="0">
                  <a:pos x="18" y="215"/>
                </a:cxn>
                <a:cxn ang="0">
                  <a:pos x="42" y="233"/>
                </a:cxn>
                <a:cxn ang="0">
                  <a:pos x="76" y="239"/>
                </a:cxn>
                <a:cxn ang="0">
                  <a:pos x="107" y="234"/>
                </a:cxn>
                <a:cxn ang="0">
                  <a:pos x="130" y="219"/>
                </a:cxn>
                <a:cxn ang="0">
                  <a:pos x="146" y="195"/>
                </a:cxn>
                <a:cxn ang="0">
                  <a:pos x="152" y="163"/>
                </a:cxn>
                <a:cxn ang="0">
                  <a:pos x="152" y="75"/>
                </a:cxn>
                <a:cxn ang="0">
                  <a:pos x="147" y="48"/>
                </a:cxn>
                <a:cxn ang="0">
                  <a:pos x="133" y="24"/>
                </a:cxn>
                <a:cxn ang="0">
                  <a:pos x="102" y="166"/>
                </a:cxn>
                <a:cxn ang="0">
                  <a:pos x="95" y="185"/>
                </a:cxn>
                <a:cxn ang="0">
                  <a:pos x="76" y="192"/>
                </a:cxn>
                <a:cxn ang="0">
                  <a:pos x="56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  <a:cxn ang="0">
                  <a:pos x="56" y="56"/>
                </a:cxn>
                <a:cxn ang="0">
                  <a:pos x="64" y="50"/>
                </a:cxn>
                <a:cxn ang="0">
                  <a:pos x="76" y="47"/>
                </a:cxn>
                <a:cxn ang="0">
                  <a:pos x="89" y="50"/>
                </a:cxn>
                <a:cxn ang="0">
                  <a:pos x="97" y="57"/>
                </a:cxn>
                <a:cxn ang="0">
                  <a:pos x="101" y="65"/>
                </a:cxn>
                <a:cxn ang="0">
                  <a:pos x="102" y="73"/>
                </a:cxn>
                <a:cxn ang="0">
                  <a:pos x="102" y="166"/>
                </a:cxn>
              </a:cxnLst>
              <a:rect l="0" t="0" r="r" b="b"/>
              <a:pathLst>
                <a:path w="152" h="239">
                  <a:moveTo>
                    <a:pt x="133" y="24"/>
                  </a:moveTo>
                  <a:cubicBezTo>
                    <a:pt x="127" y="16"/>
                    <a:pt x="119" y="11"/>
                    <a:pt x="110" y="6"/>
                  </a:cubicBezTo>
                  <a:cubicBezTo>
                    <a:pt x="100" y="2"/>
                    <a:pt x="89" y="0"/>
                    <a:pt x="76" y="0"/>
                  </a:cubicBezTo>
                  <a:cubicBezTo>
                    <a:pt x="63" y="0"/>
                    <a:pt x="51" y="2"/>
                    <a:pt x="41" y="7"/>
                  </a:cubicBezTo>
                  <a:cubicBezTo>
                    <a:pt x="32" y="11"/>
                    <a:pt x="24" y="17"/>
                    <a:pt x="18" y="24"/>
                  </a:cubicBezTo>
                  <a:cubicBezTo>
                    <a:pt x="12" y="32"/>
                    <a:pt x="7" y="40"/>
                    <a:pt x="5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5" y="190"/>
                  </a:cubicBezTo>
                  <a:cubicBezTo>
                    <a:pt x="8" y="200"/>
                    <a:pt x="12" y="208"/>
                    <a:pt x="18" y="215"/>
                  </a:cubicBezTo>
                  <a:cubicBezTo>
                    <a:pt x="24" y="223"/>
                    <a:pt x="32" y="228"/>
                    <a:pt x="42" y="233"/>
                  </a:cubicBezTo>
                  <a:cubicBezTo>
                    <a:pt x="51" y="237"/>
                    <a:pt x="63" y="239"/>
                    <a:pt x="76" y="239"/>
                  </a:cubicBezTo>
                  <a:cubicBezTo>
                    <a:pt x="88" y="239"/>
                    <a:pt x="98" y="237"/>
                    <a:pt x="107" y="234"/>
                  </a:cubicBezTo>
                  <a:cubicBezTo>
                    <a:pt x="116" y="231"/>
                    <a:pt x="124" y="225"/>
                    <a:pt x="130" y="219"/>
                  </a:cubicBezTo>
                  <a:cubicBezTo>
                    <a:pt x="137" y="212"/>
                    <a:pt x="142" y="204"/>
                    <a:pt x="146" y="195"/>
                  </a:cubicBezTo>
                  <a:cubicBezTo>
                    <a:pt x="150" y="185"/>
                    <a:pt x="152" y="175"/>
                    <a:pt x="152" y="163"/>
                  </a:cubicBezTo>
                  <a:cubicBezTo>
                    <a:pt x="152" y="75"/>
                    <a:pt x="152" y="75"/>
                    <a:pt x="152" y="75"/>
                  </a:cubicBezTo>
                  <a:cubicBezTo>
                    <a:pt x="152" y="66"/>
                    <a:pt x="150" y="57"/>
                    <a:pt x="147" y="48"/>
                  </a:cubicBezTo>
                  <a:cubicBezTo>
                    <a:pt x="144" y="39"/>
                    <a:pt x="139" y="31"/>
                    <a:pt x="133" y="24"/>
                  </a:cubicBezTo>
                  <a:close/>
                  <a:moveTo>
                    <a:pt x="102" y="166"/>
                  </a:moveTo>
                  <a:cubicBezTo>
                    <a:pt x="102" y="174"/>
                    <a:pt x="100" y="180"/>
                    <a:pt x="95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7" y="192"/>
                    <a:pt x="60" y="189"/>
                    <a:pt x="56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ubicBezTo>
                    <a:pt x="52" y="61"/>
                    <a:pt x="53" y="59"/>
                    <a:pt x="56" y="56"/>
                  </a:cubicBezTo>
                  <a:cubicBezTo>
                    <a:pt x="58" y="54"/>
                    <a:pt x="60" y="51"/>
                    <a:pt x="64" y="50"/>
                  </a:cubicBezTo>
                  <a:cubicBezTo>
                    <a:pt x="67" y="48"/>
                    <a:pt x="72" y="47"/>
                    <a:pt x="76" y="47"/>
                  </a:cubicBezTo>
                  <a:cubicBezTo>
                    <a:pt x="81" y="47"/>
                    <a:pt x="86" y="48"/>
                    <a:pt x="89" y="50"/>
                  </a:cubicBezTo>
                  <a:cubicBezTo>
                    <a:pt x="92" y="52"/>
                    <a:pt x="95" y="54"/>
                    <a:pt x="97" y="57"/>
                  </a:cubicBezTo>
                  <a:cubicBezTo>
                    <a:pt x="99" y="60"/>
                    <a:pt x="100" y="63"/>
                    <a:pt x="101" y="65"/>
                  </a:cubicBezTo>
                  <a:cubicBezTo>
                    <a:pt x="102" y="68"/>
                    <a:pt x="102" y="71"/>
                    <a:pt x="102" y="73"/>
                  </a:cubicBezTo>
                  <a:lnTo>
                    <a:pt x="102" y="16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3804097" y="1912132"/>
              <a:ext cx="83965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3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7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4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1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6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8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3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1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1" y="180"/>
                    <a:pt x="4" y="190"/>
                  </a:cubicBezTo>
                  <a:cubicBezTo>
                    <a:pt x="7" y="199"/>
                    <a:pt x="12" y="208"/>
                    <a:pt x="17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0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4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8" y="190"/>
                    <a:pt x="82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8" name="Freeform 8"/>
            <p:cNvSpPr>
              <a:spLocks/>
            </p:cNvSpPr>
            <p:nvPr userDrawn="1"/>
          </p:nvSpPr>
          <p:spPr bwMode="auto">
            <a:xfrm>
              <a:off x="3911069" y="1912132"/>
              <a:ext cx="84202" cy="134485"/>
            </a:xfrm>
            <a:custGeom>
              <a:avLst/>
              <a:gdLst/>
              <a:ahLst/>
              <a:cxnLst>
                <a:cxn ang="0">
                  <a:pos x="51" y="65"/>
                </a:cxn>
                <a:cxn ang="0">
                  <a:pos x="55" y="56"/>
                </a:cxn>
                <a:cxn ang="0">
                  <a:pos x="63" y="50"/>
                </a:cxn>
                <a:cxn ang="0">
                  <a:pos x="76" y="47"/>
                </a:cxn>
                <a:cxn ang="0">
                  <a:pos x="88" y="50"/>
                </a:cxn>
                <a:cxn ang="0">
                  <a:pos x="96" y="56"/>
                </a:cxn>
                <a:cxn ang="0">
                  <a:pos x="101" y="65"/>
                </a:cxn>
                <a:cxn ang="0">
                  <a:pos x="104" y="72"/>
                </a:cxn>
                <a:cxn ang="0">
                  <a:pos x="150" y="59"/>
                </a:cxn>
                <a:cxn ang="0">
                  <a:pos x="142" y="36"/>
                </a:cxn>
                <a:cxn ang="0">
                  <a:pos x="127" y="18"/>
                </a:cxn>
                <a:cxn ang="0">
                  <a:pos x="105" y="5"/>
                </a:cxn>
                <a:cxn ang="0">
                  <a:pos x="76" y="0"/>
                </a:cxn>
                <a:cxn ang="0">
                  <a:pos x="41" y="7"/>
                </a:cxn>
                <a:cxn ang="0">
                  <a:pos x="17" y="24"/>
                </a:cxn>
                <a:cxn ang="0">
                  <a:pos x="4" y="49"/>
                </a:cxn>
                <a:cxn ang="0">
                  <a:pos x="0" y="75"/>
                </a:cxn>
                <a:cxn ang="0">
                  <a:pos x="0" y="159"/>
                </a:cxn>
                <a:cxn ang="0">
                  <a:pos x="4" y="190"/>
                </a:cxn>
                <a:cxn ang="0">
                  <a:pos x="18" y="215"/>
                </a:cxn>
                <a:cxn ang="0">
                  <a:pos x="41" y="233"/>
                </a:cxn>
                <a:cxn ang="0">
                  <a:pos x="76" y="239"/>
                </a:cxn>
                <a:cxn ang="0">
                  <a:pos x="125" y="224"/>
                </a:cxn>
                <a:cxn ang="0">
                  <a:pos x="150" y="181"/>
                </a:cxn>
                <a:cxn ang="0">
                  <a:pos x="103" y="167"/>
                </a:cxn>
                <a:cxn ang="0">
                  <a:pos x="94" y="185"/>
                </a:cxn>
                <a:cxn ang="0">
                  <a:pos x="76" y="192"/>
                </a:cxn>
                <a:cxn ang="0">
                  <a:pos x="55" y="183"/>
                </a:cxn>
                <a:cxn ang="0">
                  <a:pos x="49" y="161"/>
                </a:cxn>
                <a:cxn ang="0">
                  <a:pos x="49" y="73"/>
                </a:cxn>
                <a:cxn ang="0">
                  <a:pos x="51" y="65"/>
                </a:cxn>
              </a:cxnLst>
              <a:rect l="0" t="0" r="r" b="b"/>
              <a:pathLst>
                <a:path w="150" h="239">
                  <a:moveTo>
                    <a:pt x="51" y="65"/>
                  </a:moveTo>
                  <a:cubicBezTo>
                    <a:pt x="52" y="61"/>
                    <a:pt x="53" y="59"/>
                    <a:pt x="55" y="56"/>
                  </a:cubicBezTo>
                  <a:cubicBezTo>
                    <a:pt x="57" y="54"/>
                    <a:pt x="60" y="51"/>
                    <a:pt x="63" y="50"/>
                  </a:cubicBezTo>
                  <a:cubicBezTo>
                    <a:pt x="67" y="48"/>
                    <a:pt x="71" y="47"/>
                    <a:pt x="76" y="47"/>
                  </a:cubicBezTo>
                  <a:cubicBezTo>
                    <a:pt x="80" y="47"/>
                    <a:pt x="84" y="48"/>
                    <a:pt x="88" y="50"/>
                  </a:cubicBezTo>
                  <a:cubicBezTo>
                    <a:pt x="91" y="52"/>
                    <a:pt x="94" y="54"/>
                    <a:pt x="96" y="56"/>
                  </a:cubicBezTo>
                  <a:cubicBezTo>
                    <a:pt x="99" y="59"/>
                    <a:pt x="100" y="61"/>
                    <a:pt x="101" y="65"/>
                  </a:cubicBezTo>
                  <a:cubicBezTo>
                    <a:pt x="102" y="68"/>
                    <a:pt x="103" y="70"/>
                    <a:pt x="104" y="72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51"/>
                    <a:pt x="146" y="44"/>
                    <a:pt x="142" y="36"/>
                  </a:cubicBezTo>
                  <a:cubicBezTo>
                    <a:pt x="138" y="29"/>
                    <a:pt x="133" y="23"/>
                    <a:pt x="127" y="18"/>
                  </a:cubicBezTo>
                  <a:cubicBezTo>
                    <a:pt x="121" y="12"/>
                    <a:pt x="113" y="8"/>
                    <a:pt x="105" y="5"/>
                  </a:cubicBezTo>
                  <a:cubicBezTo>
                    <a:pt x="96" y="1"/>
                    <a:pt x="86" y="0"/>
                    <a:pt x="76" y="0"/>
                  </a:cubicBezTo>
                  <a:cubicBezTo>
                    <a:pt x="62" y="0"/>
                    <a:pt x="50" y="2"/>
                    <a:pt x="41" y="7"/>
                  </a:cubicBezTo>
                  <a:cubicBezTo>
                    <a:pt x="31" y="11"/>
                    <a:pt x="23" y="17"/>
                    <a:pt x="17" y="24"/>
                  </a:cubicBezTo>
                  <a:cubicBezTo>
                    <a:pt x="11" y="32"/>
                    <a:pt x="7" y="40"/>
                    <a:pt x="4" y="49"/>
                  </a:cubicBezTo>
                  <a:cubicBezTo>
                    <a:pt x="2" y="57"/>
                    <a:pt x="0" y="66"/>
                    <a:pt x="0" y="75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70"/>
                    <a:pt x="2" y="180"/>
                    <a:pt x="4" y="190"/>
                  </a:cubicBezTo>
                  <a:cubicBezTo>
                    <a:pt x="7" y="199"/>
                    <a:pt x="12" y="208"/>
                    <a:pt x="18" y="215"/>
                  </a:cubicBezTo>
                  <a:cubicBezTo>
                    <a:pt x="24" y="223"/>
                    <a:pt x="31" y="228"/>
                    <a:pt x="41" y="233"/>
                  </a:cubicBezTo>
                  <a:cubicBezTo>
                    <a:pt x="51" y="237"/>
                    <a:pt x="62" y="239"/>
                    <a:pt x="76" y="239"/>
                  </a:cubicBezTo>
                  <a:cubicBezTo>
                    <a:pt x="95" y="239"/>
                    <a:pt x="111" y="234"/>
                    <a:pt x="125" y="224"/>
                  </a:cubicBezTo>
                  <a:cubicBezTo>
                    <a:pt x="138" y="213"/>
                    <a:pt x="146" y="199"/>
                    <a:pt x="150" y="181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75"/>
                    <a:pt x="99" y="181"/>
                    <a:pt x="94" y="185"/>
                  </a:cubicBezTo>
                  <a:cubicBezTo>
                    <a:pt x="89" y="190"/>
                    <a:pt x="83" y="192"/>
                    <a:pt x="76" y="192"/>
                  </a:cubicBezTo>
                  <a:cubicBezTo>
                    <a:pt x="66" y="192"/>
                    <a:pt x="59" y="189"/>
                    <a:pt x="55" y="183"/>
                  </a:cubicBezTo>
                  <a:cubicBezTo>
                    <a:pt x="51" y="177"/>
                    <a:pt x="49" y="170"/>
                    <a:pt x="49" y="16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0"/>
                    <a:pt x="50" y="68"/>
                    <a:pt x="51" y="65"/>
                  </a:cubicBez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39" name="Freeform 9"/>
            <p:cNvSpPr>
              <a:spLocks/>
            </p:cNvSpPr>
            <p:nvPr userDrawn="1"/>
          </p:nvSpPr>
          <p:spPr bwMode="auto">
            <a:xfrm>
              <a:off x="4021836" y="1912606"/>
              <a:ext cx="76849" cy="132825"/>
            </a:xfrm>
            <a:custGeom>
              <a:avLst/>
              <a:gdLst/>
              <a:ahLst/>
              <a:cxnLst>
                <a:cxn ang="0">
                  <a:pos x="0" y="560"/>
                </a:cxn>
                <a:cxn ang="0">
                  <a:pos x="324" y="560"/>
                </a:cxn>
                <a:cxn ang="0">
                  <a:pos x="324" y="451"/>
                </a:cxn>
                <a:cxn ang="0">
                  <a:pos x="115" y="451"/>
                </a:cxn>
                <a:cxn ang="0">
                  <a:pos x="115" y="332"/>
                </a:cxn>
                <a:cxn ang="0">
                  <a:pos x="295" y="332"/>
                </a:cxn>
                <a:cxn ang="0">
                  <a:pos x="295" y="226"/>
                </a:cxn>
                <a:cxn ang="0">
                  <a:pos x="115" y="226"/>
                </a:cxn>
                <a:cxn ang="0">
                  <a:pos x="115" y="109"/>
                </a:cxn>
                <a:cxn ang="0">
                  <a:pos x="324" y="109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560"/>
                </a:cxn>
              </a:cxnLst>
              <a:rect l="0" t="0" r="r" b="b"/>
              <a:pathLst>
                <a:path w="324" h="560">
                  <a:moveTo>
                    <a:pt x="0" y="560"/>
                  </a:moveTo>
                  <a:lnTo>
                    <a:pt x="324" y="560"/>
                  </a:lnTo>
                  <a:lnTo>
                    <a:pt x="324" y="451"/>
                  </a:lnTo>
                  <a:lnTo>
                    <a:pt x="115" y="451"/>
                  </a:lnTo>
                  <a:lnTo>
                    <a:pt x="115" y="332"/>
                  </a:lnTo>
                  <a:lnTo>
                    <a:pt x="295" y="332"/>
                  </a:lnTo>
                  <a:lnTo>
                    <a:pt x="295" y="226"/>
                  </a:lnTo>
                  <a:lnTo>
                    <a:pt x="115" y="226"/>
                  </a:lnTo>
                  <a:lnTo>
                    <a:pt x="115" y="109"/>
                  </a:lnTo>
                  <a:lnTo>
                    <a:pt x="324" y="109"/>
                  </a:lnTo>
                  <a:lnTo>
                    <a:pt x="324" y="0"/>
                  </a:lnTo>
                  <a:lnTo>
                    <a:pt x="0" y="0"/>
                  </a:lnTo>
                  <a:lnTo>
                    <a:pt x="0" y="56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0" name="Freeform 10"/>
            <p:cNvSpPr>
              <a:spLocks/>
            </p:cNvSpPr>
            <p:nvPr userDrawn="1"/>
          </p:nvSpPr>
          <p:spPr bwMode="auto">
            <a:xfrm>
              <a:off x="4113865" y="1912606"/>
              <a:ext cx="83965" cy="132825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118" y="107"/>
                </a:cxn>
                <a:cxn ang="0">
                  <a:pos x="118" y="560"/>
                </a:cxn>
                <a:cxn ang="0">
                  <a:pos x="234" y="560"/>
                </a:cxn>
                <a:cxn ang="0">
                  <a:pos x="234" y="107"/>
                </a:cxn>
                <a:cxn ang="0">
                  <a:pos x="354" y="107"/>
                </a:cxn>
                <a:cxn ang="0">
                  <a:pos x="354" y="0"/>
                </a:cxn>
                <a:cxn ang="0">
                  <a:pos x="0" y="0"/>
                </a:cxn>
                <a:cxn ang="0">
                  <a:pos x="0" y="107"/>
                </a:cxn>
              </a:cxnLst>
              <a:rect l="0" t="0" r="r" b="b"/>
              <a:pathLst>
                <a:path w="354" h="560">
                  <a:moveTo>
                    <a:pt x="0" y="107"/>
                  </a:moveTo>
                  <a:lnTo>
                    <a:pt x="118" y="107"/>
                  </a:lnTo>
                  <a:lnTo>
                    <a:pt x="118" y="560"/>
                  </a:lnTo>
                  <a:lnTo>
                    <a:pt x="234" y="560"/>
                  </a:lnTo>
                  <a:lnTo>
                    <a:pt x="234" y="107"/>
                  </a:lnTo>
                  <a:lnTo>
                    <a:pt x="354" y="107"/>
                  </a:lnTo>
                  <a:lnTo>
                    <a:pt x="354" y="0"/>
                  </a:lnTo>
                  <a:lnTo>
                    <a:pt x="0" y="0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1" name="Freeform 11"/>
            <p:cNvSpPr>
              <a:spLocks/>
            </p:cNvSpPr>
            <p:nvPr userDrawn="1"/>
          </p:nvSpPr>
          <p:spPr bwMode="auto">
            <a:xfrm>
              <a:off x="4220362" y="1912606"/>
              <a:ext cx="90369" cy="1328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116" y="325"/>
                </a:cxn>
                <a:cxn ang="0">
                  <a:pos x="116" y="325"/>
                </a:cxn>
                <a:cxn ang="0">
                  <a:pos x="116" y="0"/>
                </a:cxn>
                <a:cxn ang="0">
                  <a:pos x="0" y="0"/>
                </a:cxn>
                <a:cxn ang="0">
                  <a:pos x="0" y="560"/>
                </a:cxn>
                <a:cxn ang="0">
                  <a:pos x="109" y="560"/>
                </a:cxn>
                <a:cxn ang="0">
                  <a:pos x="265" y="256"/>
                </a:cxn>
                <a:cxn ang="0">
                  <a:pos x="265" y="256"/>
                </a:cxn>
                <a:cxn ang="0">
                  <a:pos x="265" y="560"/>
                </a:cxn>
                <a:cxn ang="0">
                  <a:pos x="381" y="560"/>
                </a:cxn>
                <a:cxn ang="0">
                  <a:pos x="381" y="0"/>
                </a:cxn>
                <a:cxn ang="0">
                  <a:pos x="277" y="0"/>
                </a:cxn>
              </a:cxnLst>
              <a:rect l="0" t="0" r="r" b="b"/>
              <a:pathLst>
                <a:path w="381" h="560">
                  <a:moveTo>
                    <a:pt x="277" y="0"/>
                  </a:moveTo>
                  <a:lnTo>
                    <a:pt x="116" y="325"/>
                  </a:lnTo>
                  <a:lnTo>
                    <a:pt x="116" y="325"/>
                  </a:lnTo>
                  <a:lnTo>
                    <a:pt x="116" y="0"/>
                  </a:lnTo>
                  <a:lnTo>
                    <a:pt x="0" y="0"/>
                  </a:lnTo>
                  <a:lnTo>
                    <a:pt x="0" y="560"/>
                  </a:lnTo>
                  <a:lnTo>
                    <a:pt x="109" y="560"/>
                  </a:lnTo>
                  <a:lnTo>
                    <a:pt x="265" y="256"/>
                  </a:lnTo>
                  <a:lnTo>
                    <a:pt x="265" y="256"/>
                  </a:lnTo>
                  <a:lnTo>
                    <a:pt x="265" y="560"/>
                  </a:lnTo>
                  <a:lnTo>
                    <a:pt x="381" y="560"/>
                  </a:lnTo>
                  <a:lnTo>
                    <a:pt x="381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grpSp>
          <p:nvGrpSpPr>
            <p:cNvPr id="42" name="Группа 84"/>
            <p:cNvGrpSpPr/>
            <p:nvPr userDrawn="1"/>
          </p:nvGrpSpPr>
          <p:grpSpPr>
            <a:xfrm>
              <a:off x="3160369" y="1847854"/>
              <a:ext cx="361475" cy="361948"/>
              <a:chOff x="3160369" y="1847854"/>
              <a:chExt cx="361475" cy="361948"/>
            </a:xfrm>
          </p:grpSpPr>
          <p:sp>
            <p:nvSpPr>
              <p:cNvPr id="49" name="Freeform 12"/>
              <p:cNvSpPr>
                <a:spLocks/>
              </p:cNvSpPr>
              <p:nvPr userDrawn="1"/>
            </p:nvSpPr>
            <p:spPr bwMode="auto">
              <a:xfrm>
                <a:off x="3272559" y="1956486"/>
                <a:ext cx="135909" cy="253316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426"/>
                  </a:cxn>
                  <a:cxn ang="0">
                    <a:pos x="122" y="450"/>
                  </a:cxn>
                  <a:cxn ang="0">
                    <a:pos x="242" y="427"/>
                  </a:cxn>
                  <a:cxn ang="0">
                    <a:pos x="196" y="2"/>
                  </a:cxn>
                  <a:cxn ang="0">
                    <a:pos x="187" y="0"/>
                  </a:cxn>
                </a:cxnLst>
                <a:rect l="0" t="0" r="r" b="b"/>
                <a:pathLst>
                  <a:path w="242" h="450">
                    <a:moveTo>
                      <a:pt x="187" y="0"/>
                    </a:moveTo>
                    <a:cubicBezTo>
                      <a:pt x="0" y="426"/>
                      <a:pt x="0" y="426"/>
                      <a:pt x="0" y="426"/>
                    </a:cubicBezTo>
                    <a:cubicBezTo>
                      <a:pt x="37" y="442"/>
                      <a:pt x="79" y="450"/>
                      <a:pt x="122" y="450"/>
                    </a:cubicBezTo>
                    <a:cubicBezTo>
                      <a:pt x="165" y="450"/>
                      <a:pt x="205" y="442"/>
                      <a:pt x="242" y="427"/>
                    </a:cubicBezTo>
                    <a:cubicBezTo>
                      <a:pt x="196" y="2"/>
                      <a:pt x="196" y="2"/>
                      <a:pt x="196" y="2"/>
                    </a:cubicBezTo>
                    <a:cubicBezTo>
                      <a:pt x="193" y="2"/>
                      <a:pt x="190" y="1"/>
                      <a:pt x="187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 userDrawn="1"/>
            </p:nvSpPr>
            <p:spPr bwMode="auto">
              <a:xfrm>
                <a:off x="3167722" y="1949845"/>
                <a:ext cx="201847" cy="237425"/>
              </a:xfrm>
              <a:custGeom>
                <a:avLst/>
                <a:gdLst/>
                <a:ahLst/>
                <a:cxnLst>
                  <a:cxn ang="0">
                    <a:pos x="353" y="0"/>
                  </a:cxn>
                  <a:cxn ang="0">
                    <a:pos x="0" y="232"/>
                  </a:cxn>
                  <a:cxn ang="0">
                    <a:pos x="153" y="422"/>
                  </a:cxn>
                  <a:cxn ang="0">
                    <a:pos x="360" y="6"/>
                  </a:cxn>
                  <a:cxn ang="0">
                    <a:pos x="353" y="0"/>
                  </a:cxn>
                </a:cxnLst>
                <a:rect l="0" t="0" r="r" b="b"/>
                <a:pathLst>
                  <a:path w="360" h="422">
                    <a:moveTo>
                      <a:pt x="353" y="0"/>
                    </a:moveTo>
                    <a:cubicBezTo>
                      <a:pt x="0" y="232"/>
                      <a:pt x="0" y="232"/>
                      <a:pt x="0" y="232"/>
                    </a:cubicBezTo>
                    <a:cubicBezTo>
                      <a:pt x="25" y="313"/>
                      <a:pt x="80" y="381"/>
                      <a:pt x="153" y="422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57" y="4"/>
                      <a:pt x="355" y="2"/>
                      <a:pt x="353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 userDrawn="1"/>
            </p:nvSpPr>
            <p:spPr bwMode="auto">
              <a:xfrm>
                <a:off x="3391627" y="1953165"/>
                <a:ext cx="122863" cy="23410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6" y="416"/>
                  </a:cxn>
                  <a:cxn ang="0">
                    <a:pos x="219" y="225"/>
                  </a:cxn>
                  <a:cxn ang="0">
                    <a:pos x="10" y="0"/>
                  </a:cxn>
                  <a:cxn ang="0">
                    <a:pos x="0" y="5"/>
                  </a:cxn>
                </a:cxnLst>
                <a:rect l="0" t="0" r="r" b="b"/>
                <a:pathLst>
                  <a:path w="219" h="416">
                    <a:moveTo>
                      <a:pt x="0" y="5"/>
                    </a:moveTo>
                    <a:cubicBezTo>
                      <a:pt x="66" y="416"/>
                      <a:pt x="66" y="416"/>
                      <a:pt x="66" y="416"/>
                    </a:cubicBezTo>
                    <a:cubicBezTo>
                      <a:pt x="139" y="376"/>
                      <a:pt x="195" y="307"/>
                      <a:pt x="219" y="225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1" name="Freeform 15"/>
              <p:cNvSpPr>
                <a:spLocks/>
              </p:cNvSpPr>
              <p:nvPr userDrawn="1"/>
            </p:nvSpPr>
            <p:spPr bwMode="auto">
              <a:xfrm>
                <a:off x="3206383" y="1847854"/>
                <a:ext cx="162237" cy="78272"/>
              </a:xfrm>
              <a:custGeom>
                <a:avLst/>
                <a:gdLst/>
                <a:ahLst/>
                <a:cxnLst>
                  <a:cxn ang="0">
                    <a:pos x="289" y="118"/>
                  </a:cxn>
                  <a:cxn ang="0">
                    <a:pos x="221" y="0"/>
                  </a:cxn>
                  <a:cxn ang="0">
                    <a:pos x="0" y="106"/>
                  </a:cxn>
                  <a:cxn ang="0">
                    <a:pos x="274" y="139"/>
                  </a:cxn>
                  <a:cxn ang="0">
                    <a:pos x="289" y="118"/>
                  </a:cxn>
                </a:cxnLst>
                <a:rect l="0" t="0" r="r" b="b"/>
                <a:pathLst>
                  <a:path w="289" h="139">
                    <a:moveTo>
                      <a:pt x="289" y="118"/>
                    </a:moveTo>
                    <a:cubicBezTo>
                      <a:pt x="221" y="0"/>
                      <a:pt x="221" y="0"/>
                      <a:pt x="221" y="0"/>
                    </a:cubicBezTo>
                    <a:cubicBezTo>
                      <a:pt x="134" y="5"/>
                      <a:pt x="55" y="45"/>
                      <a:pt x="0" y="106"/>
                    </a:cubicBezTo>
                    <a:cubicBezTo>
                      <a:pt x="274" y="139"/>
                      <a:pt x="274" y="139"/>
                      <a:pt x="274" y="139"/>
                    </a:cubicBezTo>
                    <a:cubicBezTo>
                      <a:pt x="277" y="131"/>
                      <a:pt x="282" y="123"/>
                      <a:pt x="289" y="11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2" name="Freeform 16"/>
              <p:cNvSpPr>
                <a:spLocks/>
              </p:cNvSpPr>
              <p:nvPr userDrawn="1"/>
            </p:nvSpPr>
            <p:spPr bwMode="auto">
              <a:xfrm>
                <a:off x="3403961" y="1924466"/>
                <a:ext cx="117883" cy="132351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7" y="17"/>
                  </a:cxn>
                  <a:cxn ang="0">
                    <a:pos x="0" y="40"/>
                  </a:cxn>
                  <a:cxn ang="0">
                    <a:pos x="206" y="235"/>
                  </a:cxn>
                  <a:cxn ang="0">
                    <a:pos x="210" y="185"/>
                  </a:cxn>
                  <a:cxn ang="0">
                    <a:pos x="151" y="0"/>
                  </a:cxn>
                </a:cxnLst>
                <a:rect l="0" t="0" r="r" b="b"/>
                <a:pathLst>
                  <a:path w="210" h="235">
                    <a:moveTo>
                      <a:pt x="151" y="0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7" y="25"/>
                      <a:pt x="4" y="33"/>
                      <a:pt x="0" y="40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19"/>
                      <a:pt x="210" y="202"/>
                      <a:pt x="210" y="185"/>
                    </a:cubicBezTo>
                    <a:cubicBezTo>
                      <a:pt x="210" y="116"/>
                      <a:pt x="188" y="52"/>
                      <a:pt x="151" y="0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3" name="Freeform 17"/>
              <p:cNvSpPr>
                <a:spLocks/>
              </p:cNvSpPr>
              <p:nvPr userDrawn="1"/>
            </p:nvSpPr>
            <p:spPr bwMode="auto">
              <a:xfrm>
                <a:off x="3160369" y="1926600"/>
                <a:ext cx="200187" cy="131876"/>
              </a:xfrm>
              <a:custGeom>
                <a:avLst/>
                <a:gdLst/>
                <a:ahLst/>
                <a:cxnLst>
                  <a:cxn ang="0">
                    <a:pos x="355" y="16"/>
                  </a:cxn>
                  <a:cxn ang="0">
                    <a:pos x="56" y="0"/>
                  </a:cxn>
                  <a:cxn ang="0">
                    <a:pos x="0" y="181"/>
                  </a:cxn>
                  <a:cxn ang="0">
                    <a:pos x="5" y="234"/>
                  </a:cxn>
                  <a:cxn ang="0">
                    <a:pos x="357" y="27"/>
                  </a:cxn>
                  <a:cxn ang="0">
                    <a:pos x="355" y="16"/>
                  </a:cxn>
                </a:cxnLst>
                <a:rect l="0" t="0" r="r" b="b"/>
                <a:pathLst>
                  <a:path w="357" h="234">
                    <a:moveTo>
                      <a:pt x="355" y="16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21" y="52"/>
                      <a:pt x="0" y="114"/>
                      <a:pt x="0" y="181"/>
                    </a:cubicBezTo>
                    <a:cubicBezTo>
                      <a:pt x="0" y="199"/>
                      <a:pt x="2" y="217"/>
                      <a:pt x="5" y="234"/>
                    </a:cubicBezTo>
                    <a:cubicBezTo>
                      <a:pt x="357" y="27"/>
                      <a:pt x="357" y="27"/>
                      <a:pt x="357" y="27"/>
                    </a:cubicBezTo>
                    <a:cubicBezTo>
                      <a:pt x="356" y="23"/>
                      <a:pt x="355" y="20"/>
                      <a:pt x="355" y="16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  <p:sp>
            <p:nvSpPr>
              <p:cNvPr id="64" name="Freeform 18"/>
              <p:cNvSpPr>
                <a:spLocks/>
              </p:cNvSpPr>
              <p:nvPr userDrawn="1"/>
            </p:nvSpPr>
            <p:spPr bwMode="auto">
              <a:xfrm>
                <a:off x="3352729" y="1847854"/>
                <a:ext cx="122389" cy="75900"/>
              </a:xfrm>
              <a:custGeom>
                <a:avLst/>
                <a:gdLst/>
                <a:ahLst/>
                <a:cxnLst>
                  <a:cxn ang="0">
                    <a:pos x="56" y="108"/>
                  </a:cxn>
                  <a:cxn ang="0">
                    <a:pos x="95" y="135"/>
                  </a:cxn>
                  <a:cxn ang="0">
                    <a:pos x="218" y="105"/>
                  </a:cxn>
                  <a:cxn ang="0">
                    <a:pos x="0" y="0"/>
                  </a:cxn>
                  <a:cxn ang="0">
                    <a:pos x="45" y="109"/>
                  </a:cxn>
                  <a:cxn ang="0">
                    <a:pos x="56" y="108"/>
                  </a:cxn>
                </a:cxnLst>
                <a:rect l="0" t="0" r="r" b="b"/>
                <a:pathLst>
                  <a:path w="218" h="135">
                    <a:moveTo>
                      <a:pt x="56" y="108"/>
                    </a:moveTo>
                    <a:cubicBezTo>
                      <a:pt x="74" y="108"/>
                      <a:pt x="89" y="119"/>
                      <a:pt x="95" y="135"/>
                    </a:cubicBezTo>
                    <a:cubicBezTo>
                      <a:pt x="218" y="105"/>
                      <a:pt x="218" y="105"/>
                      <a:pt x="218" y="105"/>
                    </a:cubicBezTo>
                    <a:cubicBezTo>
                      <a:pt x="164" y="45"/>
                      <a:pt x="86" y="5"/>
                      <a:pt x="0" y="0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49" y="108"/>
                      <a:pt x="52" y="108"/>
                      <a:pt x="56" y="108"/>
                    </a:cubicBezTo>
                    <a:close/>
                  </a:path>
                </a:pathLst>
              </a:custGeom>
              <a:solidFill>
                <a:srgbClr val="005B9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ru-RU" kern="1200">
                  <a:solidFill>
                    <a:srgbClr val="3C3C3C"/>
                  </a:solidFill>
                  <a:latin typeface="PF Din Text Cond Pro Light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 userDrawn="1"/>
          </p:nvSpPr>
          <p:spPr bwMode="auto">
            <a:xfrm>
              <a:off x="3587307" y="2109235"/>
              <a:ext cx="50521" cy="84913"/>
            </a:xfrm>
            <a:custGeom>
              <a:avLst/>
              <a:gdLst/>
              <a:ahLst/>
              <a:cxnLst>
                <a:cxn ang="0">
                  <a:pos x="90" y="118"/>
                </a:cxn>
                <a:cxn ang="0">
                  <a:pos x="75" y="143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8"/>
                </a:cxn>
                <a:cxn ang="0">
                  <a:pos x="3" y="123"/>
                </a:cxn>
                <a:cxn ang="0">
                  <a:pos x="0" y="104"/>
                </a:cxn>
                <a:cxn ang="0">
                  <a:pos x="0" y="46"/>
                </a:cxn>
                <a:cxn ang="0">
                  <a:pos x="3" y="29"/>
                </a:cxn>
                <a:cxn ang="0">
                  <a:pos x="12" y="14"/>
                </a:cxn>
                <a:cxn ang="0">
                  <a:pos x="26" y="4"/>
                </a:cxn>
                <a:cxn ang="0">
                  <a:pos x="46" y="0"/>
                </a:cxn>
                <a:cxn ang="0">
                  <a:pos x="75" y="10"/>
                </a:cxn>
                <a:cxn ang="0">
                  <a:pos x="90" y="33"/>
                </a:cxn>
                <a:cxn ang="0">
                  <a:pos x="67" y="41"/>
                </a:cxn>
                <a:cxn ang="0">
                  <a:pos x="65" y="35"/>
                </a:cxn>
                <a:cxn ang="0">
                  <a:pos x="61" y="29"/>
                </a:cxn>
                <a:cxn ang="0">
                  <a:pos x="55" y="25"/>
                </a:cxn>
                <a:cxn ang="0">
                  <a:pos x="46" y="24"/>
                </a:cxn>
                <a:cxn ang="0">
                  <a:pos x="37" y="26"/>
                </a:cxn>
                <a:cxn ang="0">
                  <a:pos x="30" y="31"/>
                </a:cxn>
                <a:cxn ang="0">
                  <a:pos x="26" y="38"/>
                </a:cxn>
                <a:cxn ang="0">
                  <a:pos x="25" y="45"/>
                </a:cxn>
                <a:cxn ang="0">
                  <a:pos x="25" y="105"/>
                </a:cxn>
                <a:cxn ang="0">
                  <a:pos x="26" y="114"/>
                </a:cxn>
                <a:cxn ang="0">
                  <a:pos x="30" y="121"/>
                </a:cxn>
                <a:cxn ang="0">
                  <a:pos x="37" y="126"/>
                </a:cxn>
                <a:cxn ang="0">
                  <a:pos x="46" y="128"/>
                </a:cxn>
                <a:cxn ang="0">
                  <a:pos x="60" y="123"/>
                </a:cxn>
                <a:cxn ang="0">
                  <a:pos x="67" y="111"/>
                </a:cxn>
                <a:cxn ang="0">
                  <a:pos x="90" y="118"/>
                </a:cxn>
              </a:cxnLst>
              <a:rect l="0" t="0" r="r" b="b"/>
              <a:pathLst>
                <a:path w="90" h="151">
                  <a:moveTo>
                    <a:pt x="90" y="118"/>
                  </a:moveTo>
                  <a:cubicBezTo>
                    <a:pt x="88" y="129"/>
                    <a:pt x="83" y="137"/>
                    <a:pt x="75" y="143"/>
                  </a:cubicBezTo>
                  <a:cubicBezTo>
                    <a:pt x="67" y="149"/>
                    <a:pt x="57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8"/>
                  </a:cubicBezTo>
                  <a:cubicBezTo>
                    <a:pt x="8" y="133"/>
                    <a:pt x="5" y="128"/>
                    <a:pt x="3" y="123"/>
                  </a:cubicBezTo>
                  <a:cubicBezTo>
                    <a:pt x="1" y="117"/>
                    <a:pt x="0" y="111"/>
                    <a:pt x="0" y="10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0"/>
                    <a:pt x="1" y="35"/>
                    <a:pt x="3" y="29"/>
                  </a:cubicBezTo>
                  <a:cubicBezTo>
                    <a:pt x="5" y="24"/>
                    <a:pt x="8" y="19"/>
                    <a:pt x="12" y="14"/>
                  </a:cubicBezTo>
                  <a:cubicBezTo>
                    <a:pt x="15" y="10"/>
                    <a:pt x="20" y="7"/>
                    <a:pt x="26" y="4"/>
                  </a:cubicBezTo>
                  <a:cubicBezTo>
                    <a:pt x="32" y="1"/>
                    <a:pt x="38" y="0"/>
                    <a:pt x="46" y="0"/>
                  </a:cubicBezTo>
                  <a:cubicBezTo>
                    <a:pt x="58" y="0"/>
                    <a:pt x="68" y="3"/>
                    <a:pt x="75" y="10"/>
                  </a:cubicBezTo>
                  <a:cubicBezTo>
                    <a:pt x="83" y="16"/>
                    <a:pt x="88" y="24"/>
                    <a:pt x="90" y="3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39"/>
                    <a:pt x="66" y="37"/>
                    <a:pt x="65" y="35"/>
                  </a:cubicBezTo>
                  <a:cubicBezTo>
                    <a:pt x="64" y="33"/>
                    <a:pt x="63" y="31"/>
                    <a:pt x="61" y="29"/>
                  </a:cubicBezTo>
                  <a:cubicBezTo>
                    <a:pt x="59" y="27"/>
                    <a:pt x="57" y="26"/>
                    <a:pt x="55" y="25"/>
                  </a:cubicBezTo>
                  <a:cubicBezTo>
                    <a:pt x="52" y="24"/>
                    <a:pt x="49" y="24"/>
                    <a:pt x="46" y="24"/>
                  </a:cubicBezTo>
                  <a:cubicBezTo>
                    <a:pt x="43" y="24"/>
                    <a:pt x="39" y="24"/>
                    <a:pt x="37" y="26"/>
                  </a:cubicBezTo>
                  <a:cubicBezTo>
                    <a:pt x="34" y="27"/>
                    <a:pt x="32" y="29"/>
                    <a:pt x="30" y="31"/>
                  </a:cubicBezTo>
                  <a:cubicBezTo>
                    <a:pt x="29" y="33"/>
                    <a:pt x="27" y="35"/>
                    <a:pt x="26" y="38"/>
                  </a:cubicBezTo>
                  <a:cubicBezTo>
                    <a:pt x="25" y="40"/>
                    <a:pt x="25" y="43"/>
                    <a:pt x="25" y="4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8"/>
                    <a:pt x="25" y="111"/>
                    <a:pt x="26" y="114"/>
                  </a:cubicBezTo>
                  <a:cubicBezTo>
                    <a:pt x="27" y="116"/>
                    <a:pt x="29" y="119"/>
                    <a:pt x="30" y="121"/>
                  </a:cubicBezTo>
                  <a:cubicBezTo>
                    <a:pt x="32" y="123"/>
                    <a:pt x="34" y="125"/>
                    <a:pt x="37" y="126"/>
                  </a:cubicBezTo>
                  <a:cubicBezTo>
                    <a:pt x="40" y="127"/>
                    <a:pt x="43" y="128"/>
                    <a:pt x="46" y="128"/>
                  </a:cubicBezTo>
                  <a:cubicBezTo>
                    <a:pt x="52" y="128"/>
                    <a:pt x="56" y="126"/>
                    <a:pt x="60" y="123"/>
                  </a:cubicBezTo>
                  <a:cubicBezTo>
                    <a:pt x="63" y="120"/>
                    <a:pt x="66" y="116"/>
                    <a:pt x="67" y="111"/>
                  </a:cubicBezTo>
                  <a:lnTo>
                    <a:pt x="90" y="118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4" name="Freeform 20"/>
            <p:cNvSpPr>
              <a:spLocks/>
            </p:cNvSpPr>
            <p:nvPr userDrawn="1"/>
          </p:nvSpPr>
          <p:spPr bwMode="auto">
            <a:xfrm>
              <a:off x="3655855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5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4" y="149"/>
                </a:cxn>
                <a:cxn ang="0">
                  <a:pos x="74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9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5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4" y="149"/>
                    <a:pt x="74" y="149"/>
                    <a:pt x="74" y="149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9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5" name="Freeform 21"/>
            <p:cNvSpPr>
              <a:spLocks noEditPoints="1"/>
            </p:cNvSpPr>
            <p:nvPr userDrawn="1"/>
          </p:nvSpPr>
          <p:spPr bwMode="auto">
            <a:xfrm>
              <a:off x="3732229" y="2109709"/>
              <a:ext cx="51470" cy="83964"/>
            </a:xfrm>
            <a:custGeom>
              <a:avLst/>
              <a:gdLst/>
              <a:ahLst/>
              <a:cxnLst>
                <a:cxn ang="0">
                  <a:pos x="25" y="59"/>
                </a:cxn>
                <a:cxn ang="0">
                  <a:pos x="46" y="59"/>
                </a:cxn>
                <a:cxn ang="0">
                  <a:pos x="67" y="63"/>
                </a:cxn>
                <a:cxn ang="0">
                  <a:pos x="81" y="72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79" y="138"/>
                </a:cxn>
                <a:cxn ang="0">
                  <a:pos x="47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80" y="0"/>
                </a:cxn>
                <a:cxn ang="0">
                  <a:pos x="80" y="23"/>
                </a:cxn>
                <a:cxn ang="0">
                  <a:pos x="25" y="23"/>
                </a:cxn>
                <a:cxn ang="0">
                  <a:pos x="25" y="59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</a:cxnLst>
              <a:rect l="0" t="0" r="r" b="b"/>
              <a:pathLst>
                <a:path w="92" h="149">
                  <a:moveTo>
                    <a:pt x="25" y="59"/>
                  </a:move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3"/>
                  </a:cubicBezTo>
                  <a:cubicBezTo>
                    <a:pt x="72" y="65"/>
                    <a:pt x="77" y="68"/>
                    <a:pt x="81" y="72"/>
                  </a:cubicBezTo>
                  <a:cubicBezTo>
                    <a:pt x="84" y="76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cubicBezTo>
                    <a:pt x="92" y="118"/>
                    <a:pt x="88" y="130"/>
                    <a:pt x="79" y="138"/>
                  </a:cubicBezTo>
                  <a:cubicBezTo>
                    <a:pt x="71" y="145"/>
                    <a:pt x="60" y="149"/>
                    <a:pt x="47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25" y="23"/>
                    <a:pt x="25" y="23"/>
                    <a:pt x="25" y="23"/>
                  </a:cubicBezTo>
                  <a:lnTo>
                    <a:pt x="25" y="59"/>
                  </a:lnTo>
                  <a:close/>
                  <a:moveTo>
                    <a:pt x="25" y="126"/>
                  </a:move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9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25" y="126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6" name="Freeform 22"/>
            <p:cNvSpPr>
              <a:spLocks/>
            </p:cNvSpPr>
            <p:nvPr userDrawn="1"/>
          </p:nvSpPr>
          <p:spPr bwMode="auto">
            <a:xfrm>
              <a:off x="3801251" y="2109709"/>
              <a:ext cx="55028" cy="83964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100"/>
                </a:cxn>
                <a:cxn ang="0">
                  <a:pos x="25" y="100"/>
                </a:cxn>
                <a:cxn ang="0">
                  <a:pos x="25" y="100"/>
                </a:cxn>
                <a:cxn ang="0">
                  <a:pos x="34" y="82"/>
                </a:cxn>
                <a:cxn ang="0">
                  <a:pos x="43" y="63"/>
                </a:cxn>
                <a:cxn ang="0">
                  <a:pos x="59" y="32"/>
                </a:cxn>
                <a:cxn ang="0">
                  <a:pos x="75" y="0"/>
                </a:cxn>
                <a:cxn ang="0">
                  <a:pos x="98" y="0"/>
                </a:cxn>
                <a:cxn ang="0">
                  <a:pos x="98" y="149"/>
                </a:cxn>
                <a:cxn ang="0">
                  <a:pos x="73" y="149"/>
                </a:cxn>
                <a:cxn ang="0">
                  <a:pos x="73" y="52"/>
                </a:cxn>
                <a:cxn ang="0">
                  <a:pos x="73" y="52"/>
                </a:cxn>
                <a:cxn ang="0">
                  <a:pos x="66" y="66"/>
                </a:cxn>
                <a:cxn ang="0">
                  <a:pos x="58" y="81"/>
                </a:cxn>
                <a:cxn ang="0">
                  <a:pos x="23" y="149"/>
                </a:cxn>
                <a:cxn ang="0">
                  <a:pos x="0" y="149"/>
                </a:cxn>
              </a:cxnLst>
              <a:rect l="0" t="0" r="r" b="b"/>
              <a:pathLst>
                <a:path w="98" h="149">
                  <a:moveTo>
                    <a:pt x="0" y="14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8" y="94"/>
                    <a:pt x="32" y="88"/>
                    <a:pt x="34" y="82"/>
                  </a:cubicBezTo>
                  <a:cubicBezTo>
                    <a:pt x="37" y="76"/>
                    <a:pt x="40" y="69"/>
                    <a:pt x="43" y="63"/>
                  </a:cubicBezTo>
                  <a:cubicBezTo>
                    <a:pt x="49" y="53"/>
                    <a:pt x="54" y="42"/>
                    <a:pt x="59" y="32"/>
                  </a:cubicBezTo>
                  <a:cubicBezTo>
                    <a:pt x="65" y="21"/>
                    <a:pt x="70" y="11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3" y="52"/>
                    <a:pt x="73" y="52"/>
                    <a:pt x="73" y="52"/>
                  </a:cubicBezTo>
                  <a:cubicBezTo>
                    <a:pt x="71" y="57"/>
                    <a:pt x="68" y="61"/>
                    <a:pt x="66" y="66"/>
                  </a:cubicBezTo>
                  <a:cubicBezTo>
                    <a:pt x="63" y="71"/>
                    <a:pt x="61" y="76"/>
                    <a:pt x="58" y="81"/>
                  </a:cubicBezTo>
                  <a:cubicBezTo>
                    <a:pt x="23" y="149"/>
                    <a:pt x="23" y="149"/>
                    <a:pt x="23" y="149"/>
                  </a:cubicBezTo>
                  <a:lnTo>
                    <a:pt x="0" y="149"/>
                  </a:lnTo>
                  <a:close/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 userDrawn="1"/>
          </p:nvSpPr>
          <p:spPr bwMode="auto">
            <a:xfrm>
              <a:off x="3878574" y="2109709"/>
              <a:ext cx="50521" cy="83964"/>
            </a:xfrm>
            <a:custGeom>
              <a:avLst/>
              <a:gdLst/>
              <a:ahLst/>
              <a:cxnLst>
                <a:cxn ang="0">
                  <a:pos x="90" y="46"/>
                </a:cxn>
                <a:cxn ang="0">
                  <a:pos x="87" y="64"/>
                </a:cxn>
                <a:cxn ang="0">
                  <a:pos x="79" y="79"/>
                </a:cxn>
                <a:cxn ang="0">
                  <a:pos x="65" y="88"/>
                </a:cxn>
                <a:cxn ang="0">
                  <a:pos x="46" y="92"/>
                </a:cxn>
                <a:cxn ang="0">
                  <a:pos x="24" y="92"/>
                </a:cxn>
                <a:cxn ang="0">
                  <a:pos x="24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63" y="3"/>
                </a:cxn>
                <a:cxn ang="0">
                  <a:pos x="78" y="11"/>
                </a:cxn>
                <a:cxn ang="0">
                  <a:pos x="87" y="26"/>
                </a:cxn>
                <a:cxn ang="0">
                  <a:pos x="90" y="46"/>
                </a:cxn>
                <a:cxn ang="0">
                  <a:pos x="66" y="46"/>
                </a:cxn>
                <a:cxn ang="0">
                  <a:pos x="61" y="29"/>
                </a:cxn>
                <a:cxn ang="0">
                  <a:pos x="44" y="23"/>
                </a:cxn>
                <a:cxn ang="0">
                  <a:pos x="24" y="23"/>
                </a:cxn>
                <a:cxn ang="0">
                  <a:pos x="24" y="69"/>
                </a:cxn>
                <a:cxn ang="0">
                  <a:pos x="45" y="69"/>
                </a:cxn>
                <a:cxn ang="0">
                  <a:pos x="61" y="63"/>
                </a:cxn>
                <a:cxn ang="0">
                  <a:pos x="66" y="46"/>
                </a:cxn>
              </a:cxnLst>
              <a:rect l="0" t="0" r="r" b="b"/>
              <a:pathLst>
                <a:path w="90" h="149">
                  <a:moveTo>
                    <a:pt x="90" y="46"/>
                  </a:moveTo>
                  <a:cubicBezTo>
                    <a:pt x="90" y="53"/>
                    <a:pt x="89" y="59"/>
                    <a:pt x="87" y="64"/>
                  </a:cubicBezTo>
                  <a:cubicBezTo>
                    <a:pt x="85" y="70"/>
                    <a:pt x="83" y="75"/>
                    <a:pt x="79" y="79"/>
                  </a:cubicBezTo>
                  <a:cubicBezTo>
                    <a:pt x="75" y="83"/>
                    <a:pt x="71" y="86"/>
                    <a:pt x="65" y="88"/>
                  </a:cubicBezTo>
                  <a:cubicBezTo>
                    <a:pt x="60" y="91"/>
                    <a:pt x="53" y="92"/>
                    <a:pt x="46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1" y="0"/>
                    <a:pt x="58" y="1"/>
                    <a:pt x="63" y="3"/>
                  </a:cubicBezTo>
                  <a:cubicBezTo>
                    <a:pt x="69" y="5"/>
                    <a:pt x="74" y="8"/>
                    <a:pt x="78" y="11"/>
                  </a:cubicBezTo>
                  <a:cubicBezTo>
                    <a:pt x="82" y="15"/>
                    <a:pt x="85" y="20"/>
                    <a:pt x="87" y="26"/>
                  </a:cubicBezTo>
                  <a:cubicBezTo>
                    <a:pt x="89" y="32"/>
                    <a:pt x="90" y="38"/>
                    <a:pt x="90" y="46"/>
                  </a:cubicBezTo>
                  <a:moveTo>
                    <a:pt x="66" y="46"/>
                  </a:moveTo>
                  <a:cubicBezTo>
                    <a:pt x="66" y="38"/>
                    <a:pt x="64" y="33"/>
                    <a:pt x="61" y="29"/>
                  </a:cubicBezTo>
                  <a:cubicBezTo>
                    <a:pt x="57" y="25"/>
                    <a:pt x="52" y="23"/>
                    <a:pt x="4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2" y="69"/>
                    <a:pt x="57" y="67"/>
                    <a:pt x="61" y="63"/>
                  </a:cubicBezTo>
                  <a:cubicBezTo>
                    <a:pt x="64" y="58"/>
                    <a:pt x="66" y="53"/>
                    <a:pt x="66" y="46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 userDrawn="1"/>
          </p:nvSpPr>
          <p:spPr bwMode="auto">
            <a:xfrm>
              <a:off x="3945936" y="2109709"/>
              <a:ext cx="51707" cy="83964"/>
            </a:xfrm>
            <a:custGeom>
              <a:avLst/>
              <a:gdLst/>
              <a:ahLst/>
              <a:cxnLst>
                <a:cxn ang="0">
                  <a:pos x="92" y="103"/>
                </a:cxn>
                <a:cxn ang="0">
                  <a:pos x="79" y="137"/>
                </a:cxn>
                <a:cxn ang="0">
                  <a:pos x="46" y="149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59"/>
                </a:cxn>
                <a:cxn ang="0">
                  <a:pos x="46" y="59"/>
                </a:cxn>
                <a:cxn ang="0">
                  <a:pos x="67" y="62"/>
                </a:cxn>
                <a:cxn ang="0">
                  <a:pos x="81" y="71"/>
                </a:cxn>
                <a:cxn ang="0">
                  <a:pos x="89" y="85"/>
                </a:cxn>
                <a:cxn ang="0">
                  <a:pos x="92" y="103"/>
                </a:cxn>
                <a:cxn ang="0">
                  <a:pos x="67" y="104"/>
                </a:cxn>
                <a:cxn ang="0">
                  <a:pos x="62" y="88"/>
                </a:cxn>
                <a:cxn ang="0">
                  <a:pos x="45" y="82"/>
                </a:cxn>
                <a:cxn ang="0">
                  <a:pos x="25" y="82"/>
                </a:cxn>
                <a:cxn ang="0">
                  <a:pos x="25" y="126"/>
                </a:cxn>
                <a:cxn ang="0">
                  <a:pos x="46" y="126"/>
                </a:cxn>
                <a:cxn ang="0">
                  <a:pos x="62" y="120"/>
                </a:cxn>
                <a:cxn ang="0">
                  <a:pos x="67" y="104"/>
                </a:cxn>
              </a:cxnLst>
              <a:rect l="0" t="0" r="r" b="b"/>
              <a:pathLst>
                <a:path w="92" h="149">
                  <a:moveTo>
                    <a:pt x="92" y="103"/>
                  </a:moveTo>
                  <a:cubicBezTo>
                    <a:pt x="92" y="118"/>
                    <a:pt x="88" y="130"/>
                    <a:pt x="79" y="137"/>
                  </a:cubicBezTo>
                  <a:cubicBezTo>
                    <a:pt x="71" y="145"/>
                    <a:pt x="60" y="149"/>
                    <a:pt x="46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4" y="59"/>
                    <a:pt x="61" y="60"/>
                    <a:pt x="67" y="62"/>
                  </a:cubicBezTo>
                  <a:cubicBezTo>
                    <a:pt x="72" y="64"/>
                    <a:pt x="77" y="67"/>
                    <a:pt x="81" y="71"/>
                  </a:cubicBezTo>
                  <a:cubicBezTo>
                    <a:pt x="84" y="75"/>
                    <a:pt x="87" y="80"/>
                    <a:pt x="89" y="85"/>
                  </a:cubicBezTo>
                  <a:cubicBezTo>
                    <a:pt x="91" y="91"/>
                    <a:pt x="92" y="97"/>
                    <a:pt x="92" y="103"/>
                  </a:cubicBezTo>
                  <a:moveTo>
                    <a:pt x="67" y="104"/>
                  </a:moveTo>
                  <a:cubicBezTo>
                    <a:pt x="67" y="97"/>
                    <a:pt x="65" y="92"/>
                    <a:pt x="62" y="88"/>
                  </a:cubicBezTo>
                  <a:cubicBezTo>
                    <a:pt x="59" y="84"/>
                    <a:pt x="53" y="82"/>
                    <a:pt x="45" y="82"/>
                  </a:cubicBezTo>
                  <a:cubicBezTo>
                    <a:pt x="25" y="82"/>
                    <a:pt x="25" y="82"/>
                    <a:pt x="25" y="82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53" y="126"/>
                    <a:pt x="58" y="124"/>
                    <a:pt x="62" y="120"/>
                  </a:cubicBezTo>
                  <a:cubicBezTo>
                    <a:pt x="65" y="116"/>
                    <a:pt x="67" y="111"/>
                    <a:pt x="67" y="104"/>
                  </a:cubicBezTo>
                </a:path>
              </a:pathLst>
            </a:custGeom>
            <a:solidFill>
              <a:srgbClr val="005B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/>
              <a:endParaRPr lang="ru-RU" kern="1200">
                <a:solidFill>
                  <a:srgbClr val="3C3C3C"/>
                </a:solidFill>
                <a:latin typeface="PF Din Text Cond Pro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679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  <p:sldLayoutId id="2147484127" r:id="rId13"/>
    <p:sldLayoutId id="2147484128" r:id="rId14"/>
    <p:sldLayoutId id="2147484129" r:id="rId15"/>
    <p:sldLayoutId id="2147484130" r:id="rId16"/>
    <p:sldLayoutId id="2147484131" r:id="rId17"/>
    <p:sldLayoutId id="2147484132" r:id="rId18"/>
    <p:sldLayoutId id="2147484133" r:id="rId19"/>
    <p:sldLayoutId id="2147484134" r:id="rId20"/>
    <p:sldLayoutId id="2147484135" r:id="rId21"/>
    <p:sldLayoutId id="2147484136" r:id="rId22"/>
    <p:sldLayoutId id="2147484137" r:id="rId23"/>
    <p:sldLayoutId id="2147484138" r:id="rId24"/>
    <p:sldLayoutId id="2147484139" r:id="rId25"/>
    <p:sldLayoutId id="2147484140" r:id="rId26"/>
    <p:sldLayoutId id="2147484141" r:id="rId27"/>
    <p:sldLayoutId id="2147484142" r:id="rId28"/>
    <p:sldLayoutId id="2147484143" r:id="rId29"/>
    <p:sldLayoutId id="2147484144" r:id="rId30"/>
    <p:sldLayoutId id="2147484145" r:id="rId31"/>
    <p:sldLayoutId id="2147484146" r:id="rId32"/>
    <p:sldLayoutId id="2147484147" r:id="rId33"/>
    <p:sldLayoutId id="2147484148" r:id="rId34"/>
    <p:sldLayoutId id="2147484149" r:id="rId35"/>
    <p:sldLayoutId id="2147484150" r:id="rId36"/>
    <p:sldLayoutId id="2147484151" r:id="rId37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1600" b="0" kern="1200" spc="0" baseline="0">
          <a:solidFill>
            <a:schemeClr val="tx1"/>
          </a:solidFill>
          <a:effectLst/>
          <a:latin typeface="+mj-lt"/>
          <a:ea typeface="PF Din Text Cond Pro" charset="0"/>
          <a:cs typeface="PF Din Text Cond Pro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SzPct val="12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2pPr>
      <a:lvl3pPr marL="350838" indent="-169863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tx1"/>
        </a:buClr>
        <a:buSzPct val="90000"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PF Din Text Cond Pro" charset="0"/>
          <a:cs typeface="PF Din Text Con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8">
          <p15:clr>
            <a:srgbClr val="F26B43"/>
          </p15:clr>
        </p15:guide>
        <p15:guide id="2" orient="horz" pos="4117">
          <p15:clr>
            <a:srgbClr val="F26B43"/>
          </p15:clr>
        </p15:guide>
        <p15:guide id="3" orient="horz" pos="4021">
          <p15:clr>
            <a:srgbClr val="F26B43"/>
          </p15:clr>
        </p15:guide>
        <p15:guide id="4" orient="horz" pos="615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263">
          <p15:clr>
            <a:srgbClr val="F26B43"/>
          </p15:clr>
        </p15:guide>
        <p15:guide id="7" orient="horz" pos="346">
          <p15:clr>
            <a:srgbClr val="F26B43"/>
          </p15:clr>
        </p15:guide>
        <p15:guide id="8" orient="horz" pos="520">
          <p15:clr>
            <a:srgbClr val="F26B43"/>
          </p15:clr>
        </p15:guide>
        <p15:guide id="9" pos="784">
          <p15:clr>
            <a:srgbClr val="F26B43"/>
          </p15:clr>
        </p15:guide>
        <p15:guide id="10" pos="73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0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4302823" y="1681011"/>
            <a:ext cx="6836954" cy="1551194"/>
          </a:xfrm>
        </p:spPr>
        <p:txBody>
          <a:bodyPr/>
          <a:lstStyle/>
          <a:p>
            <a:r>
              <a:rPr lang="ru-RU" dirty="0" smtClean="0">
                <a:sym typeface="PFDinTextCondPro-Medium"/>
              </a:rPr>
              <a:t/>
            </a:r>
            <a:br>
              <a:rPr lang="ru-RU" dirty="0" smtClean="0">
                <a:sym typeface="PFDinTextCondPro-Medium"/>
              </a:rPr>
            </a:br>
            <a:r>
              <a:rPr lang="ru-RU" dirty="0" smtClean="0">
                <a:sym typeface="PFDinTextCondPro-Medium"/>
              </a:rPr>
              <a:t>СО </a:t>
            </a:r>
            <a:r>
              <a:rPr lang="ru-RU" dirty="0" smtClean="0"/>
              <a:t>6.3180 «</a:t>
            </a:r>
            <a:r>
              <a:rPr lang="ru-RU" dirty="0" smtClean="0">
                <a:sym typeface="PFDinTextCondPro-Medium"/>
              </a:rPr>
              <a:t>ОТЧЕТ </a:t>
            </a:r>
            <a:r>
              <a:rPr lang="ru-RU" dirty="0">
                <a:sym typeface="PFDinTextCondPro-Medium"/>
              </a:rPr>
              <a:t>ПО РАБОТЕ С ПОТРЕБИТЕЛЯМИ                                      ФИЛИАЛА ПАО «РОССЕТИ СИБИРЬ» – </a:t>
            </a:r>
            <a:r>
              <a:rPr lang="ru-RU" dirty="0" smtClean="0">
                <a:sym typeface="PFDinTextCondPro-Medium"/>
              </a:rPr>
              <a:t>«ОМСКЭНЕРГО» ЗА </a:t>
            </a:r>
            <a:r>
              <a:rPr lang="en-US" dirty="0">
                <a:sym typeface="PFDinTextCondPro-Medium"/>
              </a:rPr>
              <a:t>2</a:t>
            </a:r>
            <a:r>
              <a:rPr lang="ru-RU" dirty="0" smtClean="0">
                <a:sym typeface="PFDinTextCondPro-Medium"/>
              </a:rPr>
              <a:t> </a:t>
            </a:r>
            <a:r>
              <a:rPr lang="ru-RU" dirty="0">
                <a:sym typeface="PFDinTextCondPro-Medium"/>
              </a:rPr>
              <a:t>КВАРТАЛ </a:t>
            </a:r>
            <a:r>
              <a:rPr lang="ru-RU" dirty="0" smtClean="0">
                <a:sym typeface="PFDinTextCondPro-Medium"/>
              </a:rPr>
              <a:t>202</a:t>
            </a:r>
            <a:r>
              <a:rPr lang="ru-RU" dirty="0">
                <a:sym typeface="PFDinTextCondPro-Medium"/>
              </a:rPr>
              <a:t>3</a:t>
            </a:r>
            <a:r>
              <a:rPr lang="ru-RU" dirty="0" smtClean="0">
                <a:sym typeface="PFDinTextCondPro-Medium"/>
              </a:rPr>
              <a:t> ГОДА»</a:t>
            </a:r>
            <a:endParaRPr lang="ru-RU" dirty="0"/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1"/>
          </p:nvPr>
        </p:nvSpPr>
        <p:spPr>
          <a:xfrm>
            <a:off x="4800600" y="5733255"/>
            <a:ext cx="1371600" cy="2698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896810" y="5733254"/>
            <a:ext cx="473863" cy="269875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ОМСК</a:t>
            </a:r>
            <a:endParaRPr lang="ru-RU" dirty="0">
              <a:latin typeface="+mj-lt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3"/>
          </p:nvPr>
        </p:nvSpPr>
        <p:spPr>
          <a:xfrm>
            <a:off x="5370673" y="5733255"/>
            <a:ext cx="801527" cy="269875"/>
          </a:xfrm>
        </p:spPr>
        <p:txBody>
          <a:bodyPr/>
          <a:lstStyle/>
          <a:p>
            <a:pPr algn="ctr"/>
            <a:r>
              <a:rPr lang="ru-RU" dirty="0" smtClean="0">
                <a:latin typeface="+mj-lt"/>
              </a:rPr>
              <a:t>2023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952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ДИНАМИКА ПОСТУПИВШИХ ОБРАЩЕНИЙ ЗА 2022 И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ГГ.</a:t>
            </a:r>
            <a:endParaRPr lang="ru-RU" sz="1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7091729"/>
              </p:ext>
            </p:extLst>
          </p:nvPr>
        </p:nvGraphicFramePr>
        <p:xfrm>
          <a:off x="533400" y="990600"/>
          <a:ext cx="10820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1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en-US" sz="1800" dirty="0">
                <a:latin typeface="PF Din Text Cond Pro Medium" panose="02000500000000020004" pitchFamily="2" charset="0"/>
              </a:rPr>
              <a:t>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049539"/>
              </p:ext>
            </p:extLst>
          </p:nvPr>
        </p:nvGraphicFramePr>
        <p:xfrm>
          <a:off x="612775" y="993996"/>
          <a:ext cx="6105524" cy="4944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0,29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83,96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13,54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0,23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10925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423952"/>
              </p:ext>
            </p:extLst>
          </p:nvPr>
        </p:nvGraphicFramePr>
        <p:xfrm>
          <a:off x="7086600" y="914400"/>
          <a:ext cx="451612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7781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en-US" sz="1800" dirty="0" smtClean="0">
                <a:latin typeface="PF Din Text Cond Pro Medium" panose="02000500000000020004" pitchFamily="2" charset="0"/>
              </a:rPr>
              <a:t>2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618009"/>
              </p:ext>
            </p:extLst>
          </p:nvPr>
        </p:nvGraphicFramePr>
        <p:xfrm>
          <a:off x="612774" y="986880"/>
          <a:ext cx="10989946" cy="30918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53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3443901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45278381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688005343"/>
                    </a:ext>
                  </a:extLst>
                </a:gridCol>
              </a:tblGrid>
              <a:tr h="21066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Q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2Q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3Q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4Q</a:t>
                      </a:r>
                      <a:endParaRPr lang="ru-RU" sz="1400" b="0" kern="1200" baseline="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Жалоба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Консультации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5641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Заявки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на оказание услуг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2606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Приём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документов/выдача документов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Сообщение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информации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48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Прием платежей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Отзыв потребителя о деятельности компании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295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Предложение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потребителя по повышению качества обслуживания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 в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уведомление)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197415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8449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10925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195458" y="4577862"/>
            <a:ext cx="2096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КОНСУЛЬТАЦИЙ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0118" y="4507715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ЗАЯВОК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99371" y="4560791"/>
            <a:ext cx="1531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PF Din Text Cond Pro Light" panose="02000000000000000000" pitchFamily="2" charset="0"/>
              </a:rPr>
              <a:t>ДИНАМИКА ЖАЛОБ</a:t>
            </a:r>
            <a:r>
              <a:rPr lang="ru-RU" sz="1400" dirty="0" smtClean="0">
                <a:latin typeface="PF Din Text Cond Pro Light" panose="02000000000000000000" pitchFamily="2" charset="0"/>
              </a:rPr>
              <a:t> </a:t>
            </a:r>
            <a:endParaRPr lang="ru-RU" sz="1400" dirty="0">
              <a:latin typeface="PF Din Text Cond Pro Light" panose="02000000000000000000" pitchFamily="2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18272"/>
              </p:ext>
            </p:extLst>
          </p:nvPr>
        </p:nvGraphicFramePr>
        <p:xfrm>
          <a:off x="591884" y="4868568"/>
          <a:ext cx="3344334" cy="142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914470"/>
              </p:ext>
            </p:extLst>
          </p:nvPr>
        </p:nvGraphicFramePr>
        <p:xfrm>
          <a:off x="8206914" y="4788614"/>
          <a:ext cx="3497791" cy="1479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251505"/>
              </p:ext>
            </p:extLst>
          </p:nvPr>
        </p:nvGraphicFramePr>
        <p:xfrm>
          <a:off x="4243808" y="4750504"/>
          <a:ext cx="3505613" cy="154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97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КАТЕГОРИЯМ ЗА </a:t>
            </a:r>
            <a:r>
              <a:rPr lang="en-US" sz="1800" dirty="0" smtClean="0">
                <a:latin typeface="PF Din Text Cond Pro Medium" panose="02000500000000020004" pitchFamily="2" charset="0"/>
              </a:rPr>
              <a:t>2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2023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9113644"/>
              </p:ext>
            </p:extLst>
          </p:nvPr>
        </p:nvGraphicFramePr>
        <p:xfrm>
          <a:off x="663574" y="931057"/>
          <a:ext cx="5457826" cy="4174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3976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146159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456449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381242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40339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КАНАЛ ПОСТУПЛЕНИЯ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000" b="1" i="0" u="none" strike="noStrike" kern="1200" baseline="0">
                          <a:solidFill>
                            <a:srgbClr val="000000"/>
                          </a:solidFill>
                          <a:latin typeface="PF Din Text Cond Pro Light" panose="02000000000000000000" pitchFamily="2" charset="0"/>
                          <a:ea typeface="Calibri"/>
                          <a:cs typeface="Calibri"/>
                        </a:defRPr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КАНАЛА КОММУНИКАЦИИ В ОБЩЕМ КОЛИЧЕСТВЕ ОБРАЩЕНИЙ, %</a:t>
                      </a:r>
                      <a:endParaRPr lang="ru-RU" sz="1400" b="0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31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Очные обращения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5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Заочные обращения через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call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-центр,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506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 через канцелярию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506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Интерактивные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обращения,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565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Прочие (в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. книга жалоб и предложений)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296173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10925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541457"/>
              </p:ext>
            </p:extLst>
          </p:nvPr>
        </p:nvGraphicFramePr>
        <p:xfrm>
          <a:off x="5334000" y="990600"/>
          <a:ext cx="7086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0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ОБРАЩЕНИЙ ПО ТЕМАТИКАМ ЗА </a:t>
            </a:r>
            <a:r>
              <a:rPr lang="en-US" sz="1800" dirty="0">
                <a:latin typeface="PF Din Text Cond Pro Medium" panose="02000500000000020004" pitchFamily="2" charset="0"/>
              </a:rPr>
              <a:t>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</a:t>
            </a:r>
            <a:r>
              <a:rPr lang="en-US" sz="1800" dirty="0" smtClean="0">
                <a:latin typeface="PF Din Text Cond Pro Medium" panose="02000500000000020004" pitchFamily="2" charset="0"/>
              </a:rPr>
              <a:t>3</a:t>
            </a:r>
            <a:r>
              <a:rPr lang="ru-RU" sz="1800" dirty="0" smtClean="0">
                <a:latin typeface="PF Din Text Cond Pro Medium" panose="02000500000000020004" pitchFamily="2" charset="0"/>
              </a:rPr>
              <a:t> 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109761"/>
              </p:ext>
            </p:extLst>
          </p:nvPr>
        </p:nvGraphicFramePr>
        <p:xfrm>
          <a:off x="612775" y="993996"/>
          <a:ext cx="6105524" cy="52715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381918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17295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4449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214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 электрической 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1926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17,6%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1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обслуживание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электросетевых объектов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2084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деятельность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3,9%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5997706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10925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629026"/>
              </p:ext>
            </p:extLst>
          </p:nvPr>
        </p:nvGraphicFramePr>
        <p:xfrm>
          <a:off x="6718299" y="914400"/>
          <a:ext cx="5487555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148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latin typeface="PF Din Text Cond Pro Medium" panose="02000500000000020004" pitchFamily="2" charset="0"/>
              </a:rPr>
              <a:t>РАСПРЕДЕЛЕНИЕ ЖАЛОБ ПО ТЕМАТИКАМ ЗА </a:t>
            </a:r>
            <a:r>
              <a:rPr lang="en-US" sz="1800" dirty="0">
                <a:latin typeface="PF Din Text Cond Pro Medium" panose="02000500000000020004" pitchFamily="2" charset="0"/>
              </a:rPr>
              <a:t>2</a:t>
            </a:r>
            <a:r>
              <a:rPr lang="en-US" sz="1800" dirty="0" smtClean="0">
                <a:latin typeface="PF Din Text Cond Pro Medium" panose="02000500000000020004" pitchFamily="2" charset="0"/>
              </a:rPr>
              <a:t> </a:t>
            </a:r>
            <a:r>
              <a:rPr lang="ru-RU" sz="1800" dirty="0" smtClean="0">
                <a:latin typeface="PF Din Text Cond Pro Medium" panose="02000500000000020004" pitchFamily="2" charset="0"/>
              </a:rPr>
              <a:t>КВАРТАЛ 202</a:t>
            </a:r>
            <a:r>
              <a:rPr lang="en-US" sz="1800" dirty="0" smtClean="0">
                <a:latin typeface="PF Din Text Cond Pro Medium" panose="02000500000000020004" pitchFamily="2" charset="0"/>
              </a:rPr>
              <a:t>3</a:t>
            </a:r>
            <a:r>
              <a:rPr lang="ru-RU" sz="1800" dirty="0" smtClean="0">
                <a:latin typeface="PF Din Text Cond Pro Medium" panose="02000500000000020004" pitchFamily="2" charset="0"/>
              </a:rPr>
              <a:t> Г.</a:t>
            </a:r>
            <a:endParaRPr lang="ru-RU" sz="1800" dirty="0">
              <a:latin typeface="PF Din Text Cond Pro Medium" panose="02000500000000020004" pitchFamily="2" charset="0"/>
            </a:endParaRPr>
          </a:p>
        </p:txBody>
      </p:sp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866335"/>
              </p:ext>
            </p:extLst>
          </p:nvPr>
        </p:nvGraphicFramePr>
        <p:xfrm>
          <a:off x="612775" y="993996"/>
          <a:ext cx="6105524" cy="47636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2568100652"/>
                    </a:ext>
                  </a:extLst>
                </a:gridCol>
                <a:gridCol w="2277645">
                  <a:extLst>
                    <a:ext uri="{9D8B030D-6E8A-4147-A177-3AD203B41FA5}">
                      <a16:colId xmlns:a16="http://schemas.microsoft.com/office/drawing/2014/main" val="3924955138"/>
                    </a:ext>
                  </a:extLst>
                </a:gridCol>
                <a:gridCol w="1771273">
                  <a:extLst>
                    <a:ext uri="{9D8B030D-6E8A-4147-A177-3AD203B41FA5}">
                      <a16:colId xmlns:a16="http://schemas.microsoft.com/office/drawing/2014/main" val="3027148202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404380632"/>
                    </a:ext>
                  </a:extLst>
                </a:gridCol>
              </a:tblGrid>
              <a:tr h="10517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№п/п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КАТЕГОРИЯ ОБРАЩЕНИЯ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ОБРАЩЕНИЙ,</a:t>
                      </a: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 ШТ.</a:t>
                      </a:r>
                      <a:endParaRPr lang="ru-RU" sz="1400" b="0" kern="1200" dirty="0" smtClean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kern="1200" baseline="0" dirty="0" smtClean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УДЕЛЬНЫЙ ВЕС В ОБЩЕМ КОЛИЧЕСТВЕ ОБРАЩЕНИЙ, %</a:t>
                      </a: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065395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Технологическое присоединение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6622983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17998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Передача электрической 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744799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Отключение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электрической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3902492"/>
                  </a:ext>
                </a:extLst>
              </a:tr>
              <a:tr h="4849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4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Техническое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обслуживание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электросетевых объектов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782489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5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Коммерческий учет электроэнергии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0807826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6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Дополнительные услуги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9154657"/>
                  </a:ext>
                </a:extLst>
              </a:tr>
              <a:tr h="361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7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Качество обслуживания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309603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PF Din Text Cond Pro Light" panose="02000000000000000000" pitchFamily="2" charset="0"/>
                        </a:rPr>
                        <a:t>8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3F8B"/>
                        </a:solidFill>
                        <a:effectLst/>
                        <a:latin typeface="PF Din Text Cond Pro Light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Контактная информация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32746640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Энергосбытовая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 деятельность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3295948"/>
                  </a:ext>
                </a:extLst>
              </a:tr>
              <a:tr h="3261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F Din Text Cond Pro Light" panose="02000000000000000000" pitchFamily="2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17998" marT="17998" marB="17998" anchor="ctr" anchorCtr="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F Din Text Cond Pro Light" panose="02000000000000000000" pitchFamily="2" charset="0"/>
                        </a:rPr>
                        <a:t>Прочее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49918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522360"/>
              </p:ext>
            </p:extLst>
          </p:nvPr>
        </p:nvGraphicFramePr>
        <p:xfrm>
          <a:off x="612775" y="5774497"/>
          <a:ext cx="6105524" cy="36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225">
                  <a:extLst>
                    <a:ext uri="{9D8B030D-6E8A-4147-A177-3AD203B41FA5}">
                      <a16:colId xmlns:a16="http://schemas.microsoft.com/office/drawing/2014/main" val="33717179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726438501"/>
                    </a:ext>
                  </a:extLst>
                </a:gridCol>
                <a:gridCol w="1762918">
                  <a:extLst>
                    <a:ext uri="{9D8B030D-6E8A-4147-A177-3AD203B41FA5}">
                      <a16:colId xmlns:a16="http://schemas.microsoft.com/office/drawing/2014/main" val="1551991716"/>
                    </a:ext>
                  </a:extLst>
                </a:gridCol>
                <a:gridCol w="1526381">
                  <a:extLst>
                    <a:ext uri="{9D8B030D-6E8A-4147-A177-3AD203B41FA5}">
                      <a16:colId xmlns:a16="http://schemas.microsoft.com/office/drawing/2014/main" val="3907128002"/>
                    </a:ext>
                  </a:extLst>
                </a:gridCol>
              </a:tblGrid>
              <a:tr h="36168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ИТОГ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 marL="36000" marR="36000" marT="36000" marB="36000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16847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530887"/>
              </p:ext>
            </p:extLst>
          </p:nvPr>
        </p:nvGraphicFramePr>
        <p:xfrm>
          <a:off x="7086600" y="811214"/>
          <a:ext cx="4711701" cy="532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986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Россети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" b="0" i="0" u="none" strike="noStrike" cap="none" normalizeH="0" baseline="-25000" smtClean="0">
            <a:ln>
              <a:noFill/>
            </a:ln>
            <a:solidFill>
              <a:srgbClr val="003F8B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"/>
        <a:cs typeface=""/>
      </a:majorFont>
      <a:minorFont>
        <a:latin typeface="PF Din Text Cond Pr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9525">
          <a:solidFill>
            <a:schemeClr val="accent4"/>
          </a:solidFill>
        </a:ln>
      </a:spPr>
      <a:bodyPr rtlCol="0" anchor="ctr"/>
      <a:lstStyle>
        <a:defPPr algn="ctr">
          <a:spcBef>
            <a:spcPts val="600"/>
          </a:spcBef>
          <a:defRPr sz="1400" dirty="0" smtClean="0">
            <a:solidFill>
              <a:schemeClr val="tx1"/>
            </a:solidFill>
            <a:latin typeface="Arial Narrow" panose="020B0606020202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>
          <a:spcBef>
            <a:spcPts val="600"/>
          </a:spcBef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!RUS_Шаблон_16х9_россети_705" id="{F887FC9F-F531-6942-93E1-0F228C8A2B7E}" vid="{43C3D10E-3BC6-6147-B91A-E0A8079000F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30">
    <a:dk1>
      <a:srgbClr val="3C3C3C"/>
    </a:dk1>
    <a:lt1>
      <a:srgbClr val="FFFFFF"/>
    </a:lt1>
    <a:dk2>
      <a:srgbClr val="1A2D5F"/>
    </a:dk2>
    <a:lt2>
      <a:srgbClr val="EEECE1"/>
    </a:lt2>
    <a:accent1>
      <a:srgbClr val="0C5B9D"/>
    </a:accent1>
    <a:accent2>
      <a:srgbClr val="4FC5B5"/>
    </a:accent2>
    <a:accent3>
      <a:srgbClr val="D52B1E"/>
    </a:accent3>
    <a:accent4>
      <a:srgbClr val="A5A5A5"/>
    </a:accent4>
    <a:accent5>
      <a:srgbClr val="4F81BD"/>
    </a:accent5>
    <a:accent6>
      <a:srgbClr val="D7603A"/>
    </a:accent6>
    <a:hlink>
      <a:srgbClr val="007FD6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119763</TotalTime>
  <Words>526</Words>
  <Application>Microsoft Office PowerPoint</Application>
  <PresentationFormat>Широкоэкранный</PresentationFormat>
  <Paragraphs>229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Franklin Gothic Demi</vt:lpstr>
      <vt:lpstr>PF Din Text Cond Pro</vt:lpstr>
      <vt:lpstr>PF Din Text Cond Pro Light</vt:lpstr>
      <vt:lpstr>PF Din Text Cond Pro Medium</vt:lpstr>
      <vt:lpstr>PF Din Text Cond Pro Обычный</vt:lpstr>
      <vt:lpstr>PFDinTextCondPro-Medium</vt:lpstr>
      <vt:lpstr>Wingdings</vt:lpstr>
      <vt:lpstr>Шаблон Презентации Россети</vt:lpstr>
      <vt:lpstr>Тема Office</vt:lpstr>
      <vt:lpstr>FSK</vt:lpstr>
      <vt:lpstr> СО 6.3180 «ОТЧЕТ ПО РАБОТЕ С ПОТРЕБИТЕЛЯМИ                                      ФИЛИАЛА ПАО «РОССЕТИ СИБИРЬ» – «ОМСКЭНЕРГО» ЗА 2 КВАРТАЛ 2023 ГОДА»</vt:lpstr>
      <vt:lpstr>ДИНАМИКА ПОСТУПИВШИХ ОБРАЩЕНИЙ ЗА 2022 И 2023 ГГ.</vt:lpstr>
      <vt:lpstr>РАСПРЕДЕЛЕНИЕ ОБРАЩЕНИЙ ПО КАТЕГОРИЯМ ЗА 2 КВАРТАЛ 2023 Г.</vt:lpstr>
      <vt:lpstr>РАСПРЕДЕЛЕНИЕ ОБРАЩЕНИЙ ПО КАТЕГОРИЯМ ЗА 2 КВАРТАЛ 2023 Г.</vt:lpstr>
      <vt:lpstr>РАСПРЕДЕЛЕНИЕ ОБРАЩЕНИЙ ПО КАТЕГОРИЯМ ЗА 2 КВАРТАЛ 2023 Г.</vt:lpstr>
      <vt:lpstr>РАСПРЕДЕЛЕНИЕ ОБРАЩЕНИЙ ПО ТЕМАТИКАМ ЗА 2 КВАРТАЛ 2023 Г.</vt:lpstr>
      <vt:lpstr>РАСПРЕДЕЛЕНИЕ ЖАЛОБ ПО ТЕМАТИКАМ ЗА 2 КВАРТАЛ 2023 Г.</vt:lpstr>
    </vt:vector>
  </TitlesOfParts>
  <Company>Холдинг МРСК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для заседания СД 28.12.2009</dc:title>
  <dc:creator>Лаврова М.А.</dc:creator>
  <cp:lastModifiedBy>Спивак Оксана Андреевна</cp:lastModifiedBy>
  <cp:revision>3860</cp:revision>
  <cp:lastPrinted>2019-01-28T06:40:31Z</cp:lastPrinted>
  <dcterms:created xsi:type="dcterms:W3CDTF">1601-01-01T00:00:00Z</dcterms:created>
  <dcterms:modified xsi:type="dcterms:W3CDTF">2023-10-19T11:13:48Z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